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74" r:id="rId3"/>
    <p:sldId id="257" r:id="rId4"/>
    <p:sldId id="258" r:id="rId5"/>
    <p:sldId id="259" r:id="rId6"/>
    <p:sldId id="260" r:id="rId7"/>
    <p:sldId id="261" r:id="rId8"/>
    <p:sldId id="276" r:id="rId9"/>
    <p:sldId id="262" r:id="rId10"/>
    <p:sldId id="263" r:id="rId11"/>
    <p:sldId id="278" r:id="rId12"/>
    <p:sldId id="277" r:id="rId13"/>
    <p:sldId id="269" r:id="rId14"/>
    <p:sldId id="272" r:id="rId15"/>
    <p:sldId id="280" r:id="rId16"/>
    <p:sldId id="281" r:id="rId17"/>
    <p:sldId id="282" r:id="rId18"/>
    <p:sldId id="283" r:id="rId19"/>
    <p:sldId id="279" r:id="rId20"/>
    <p:sldId id="302" r:id="rId21"/>
    <p:sldId id="284" r:id="rId22"/>
    <p:sldId id="285" r:id="rId23"/>
    <p:sldId id="286" r:id="rId24"/>
    <p:sldId id="288" r:id="rId25"/>
    <p:sldId id="290" r:id="rId26"/>
    <p:sldId id="291" r:id="rId27"/>
    <p:sldId id="292" r:id="rId28"/>
    <p:sldId id="293" r:id="rId29"/>
    <p:sldId id="297" r:id="rId30"/>
    <p:sldId id="296" r:id="rId31"/>
    <p:sldId id="298" r:id="rId32"/>
    <p:sldId id="299" r:id="rId33"/>
    <p:sldId id="300" r:id="rId34"/>
    <p:sldId id="301" r:id="rId35"/>
    <p:sldId id="289" r:id="rId36"/>
    <p:sldId id="303" r:id="rId37"/>
    <p:sldId id="294" r:id="rId3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408E"/>
    <a:srgbClr val="F339D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11" autoAdjust="0"/>
  </p:normalViewPr>
  <p:slideViewPr>
    <p:cSldViewPr>
      <p:cViewPr varScale="1">
        <p:scale>
          <a:sx n="71" d="100"/>
          <a:sy n="71" d="100"/>
        </p:scale>
        <p:origin x="-11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FDA85-E597-4308-9E95-0BFC1FC7C49F}" type="doc">
      <dgm:prSet loTypeId="urn:microsoft.com/office/officeart/2005/8/layout/radial6" loCatId="relationship" qsTypeId="urn:microsoft.com/office/officeart/2005/8/quickstyle/simple1" qsCatId="simple" csTypeId="urn:microsoft.com/office/officeart/2005/8/colors/accent4_2" csCatId="accent4" phldr="1"/>
      <dgm:spPr/>
      <dgm:t>
        <a:bodyPr/>
        <a:lstStyle/>
        <a:p>
          <a:endParaRPr lang="hr-HR"/>
        </a:p>
      </dgm:t>
    </dgm:pt>
    <dgm:pt modelId="{8F2C748D-054F-4633-A294-F2B0E9527E82}">
      <dgm:prSet phldrT="[Text]" custT="1"/>
      <dgm:spPr/>
      <dgm:t>
        <a:bodyPr/>
        <a:lstStyle/>
        <a:p>
          <a:r>
            <a:rPr lang="hr-HR" sz="2400" b="1" dirty="0" smtClean="0">
              <a:solidFill>
                <a:srgbClr val="FFC000"/>
              </a:solidFill>
            </a:rPr>
            <a:t>Žensko oslanjanje na kritike i pohvale  </a:t>
          </a:r>
          <a:endParaRPr lang="hr-HR" sz="2400" b="1" dirty="0">
            <a:solidFill>
              <a:srgbClr val="FFC000"/>
            </a:solidFill>
          </a:endParaRPr>
        </a:p>
      </dgm:t>
    </dgm:pt>
    <dgm:pt modelId="{B71EF7D9-F113-4521-933C-601963C7248F}" type="parTrans" cxnId="{20CA6A77-C985-42AB-B455-594AEB500A4F}">
      <dgm:prSet/>
      <dgm:spPr/>
      <dgm:t>
        <a:bodyPr/>
        <a:lstStyle/>
        <a:p>
          <a:endParaRPr lang="hr-HR"/>
        </a:p>
      </dgm:t>
    </dgm:pt>
    <dgm:pt modelId="{4E376621-5209-4400-B003-C84CCFF44ED2}" type="sibTrans" cxnId="{20CA6A77-C985-42AB-B455-594AEB500A4F}">
      <dgm:prSet/>
      <dgm:spPr/>
      <dgm:t>
        <a:bodyPr/>
        <a:lstStyle/>
        <a:p>
          <a:endParaRPr lang="hr-HR"/>
        </a:p>
      </dgm:t>
    </dgm:pt>
    <dgm:pt modelId="{EAC16B38-D21C-440D-BC8F-FF7619E31BE5}">
      <dgm:prSet phldrT="[Text]" custT="1"/>
      <dgm:spPr/>
      <dgm:t>
        <a:bodyPr/>
        <a:lstStyle/>
        <a:p>
          <a:r>
            <a:rPr lang="hr-HR" sz="1400" b="1" dirty="0" smtClean="0"/>
            <a:t>Važnost dobrih odnosa</a:t>
          </a:r>
          <a:endParaRPr lang="hr-HR" sz="1400" b="1" dirty="0"/>
        </a:p>
      </dgm:t>
    </dgm:pt>
    <dgm:pt modelId="{FE545A04-D5F0-4BD1-8930-30C04A7C8438}" type="parTrans" cxnId="{5261665F-FF27-4E37-8306-524E657889FC}">
      <dgm:prSet/>
      <dgm:spPr/>
      <dgm:t>
        <a:bodyPr/>
        <a:lstStyle/>
        <a:p>
          <a:endParaRPr lang="hr-HR"/>
        </a:p>
      </dgm:t>
    </dgm:pt>
    <dgm:pt modelId="{309CBFFD-1AFC-441C-817F-5B0D035094E7}" type="sibTrans" cxnId="{5261665F-FF27-4E37-8306-524E657889FC}">
      <dgm:prSet/>
      <dgm:spPr/>
      <dgm:t>
        <a:bodyPr/>
        <a:lstStyle/>
        <a:p>
          <a:endParaRPr lang="hr-HR"/>
        </a:p>
      </dgm:t>
    </dgm:pt>
    <dgm:pt modelId="{C1BFC6AA-4258-4447-89B9-28390D4D9752}">
      <dgm:prSet phldrT="[Text]" custT="1"/>
      <dgm:spPr/>
      <dgm:t>
        <a:bodyPr/>
        <a:lstStyle/>
        <a:p>
          <a:r>
            <a:rPr lang="hr-HR" sz="1400" b="1" dirty="0" smtClean="0"/>
            <a:t>Svjesnost o reakcijama drugih</a:t>
          </a:r>
          <a:endParaRPr lang="hr-HR" sz="1400" b="1" dirty="0"/>
        </a:p>
      </dgm:t>
    </dgm:pt>
    <dgm:pt modelId="{57A8BA58-EE51-4046-8514-7C97C201D520}" type="parTrans" cxnId="{CDD84C3E-9B28-4348-8028-FE8ED6BFA75E}">
      <dgm:prSet/>
      <dgm:spPr/>
      <dgm:t>
        <a:bodyPr/>
        <a:lstStyle/>
        <a:p>
          <a:endParaRPr lang="hr-HR"/>
        </a:p>
      </dgm:t>
    </dgm:pt>
    <dgm:pt modelId="{A5A55249-8ED2-4D0F-AD97-831DE326E133}" type="sibTrans" cxnId="{CDD84C3E-9B28-4348-8028-FE8ED6BFA75E}">
      <dgm:prSet/>
      <dgm:spPr/>
      <dgm:t>
        <a:bodyPr/>
        <a:lstStyle/>
        <a:p>
          <a:endParaRPr lang="hr-HR"/>
        </a:p>
      </dgm:t>
    </dgm:pt>
    <dgm:pt modelId="{B09B40CB-757E-4EF2-A404-CBBFBF427BB9}">
      <dgm:prSet phldrT="[Text]" custT="1"/>
      <dgm:spPr/>
      <dgm:t>
        <a:bodyPr/>
        <a:lstStyle/>
        <a:p>
          <a:r>
            <a:rPr lang="hr-HR" sz="1400" b="1" dirty="0" smtClean="0"/>
            <a:t>Važnost sviđanja u društvu</a:t>
          </a:r>
          <a:endParaRPr lang="hr-HR" sz="1400" b="1" dirty="0"/>
        </a:p>
      </dgm:t>
    </dgm:pt>
    <dgm:pt modelId="{A2BE162E-7FC0-4372-9861-AD9F9E40E09A}" type="parTrans" cxnId="{8210178D-4A97-4397-B271-C1F41C7EFC5A}">
      <dgm:prSet/>
      <dgm:spPr/>
      <dgm:t>
        <a:bodyPr/>
        <a:lstStyle/>
        <a:p>
          <a:endParaRPr lang="hr-HR"/>
        </a:p>
      </dgm:t>
    </dgm:pt>
    <dgm:pt modelId="{5550F06C-CFE2-4367-9292-387021AE32F5}" type="sibTrans" cxnId="{8210178D-4A97-4397-B271-C1F41C7EFC5A}">
      <dgm:prSet/>
      <dgm:spPr/>
      <dgm:t>
        <a:bodyPr/>
        <a:lstStyle/>
        <a:p>
          <a:endParaRPr lang="hr-HR"/>
        </a:p>
      </dgm:t>
    </dgm:pt>
    <dgm:pt modelId="{134D4D3D-66C1-4CFA-B532-8C44E1E9B575}">
      <dgm:prSet phldrT="[Text]" custT="1"/>
      <dgm:spPr/>
      <dgm:t>
        <a:bodyPr/>
        <a:lstStyle/>
        <a:p>
          <a:r>
            <a:rPr lang="hr-HR" sz="1400" b="1" dirty="0" smtClean="0"/>
            <a:t>Strah od osobnih napada</a:t>
          </a:r>
          <a:endParaRPr lang="hr-HR" sz="1400" b="1" dirty="0"/>
        </a:p>
      </dgm:t>
    </dgm:pt>
    <dgm:pt modelId="{9694AAB1-0631-4437-872D-279939E32AAC}" type="parTrans" cxnId="{A0081AC6-D2F4-40C6-A685-1A919D863DBA}">
      <dgm:prSet/>
      <dgm:spPr/>
      <dgm:t>
        <a:bodyPr/>
        <a:lstStyle/>
        <a:p>
          <a:endParaRPr lang="hr-HR"/>
        </a:p>
      </dgm:t>
    </dgm:pt>
    <dgm:pt modelId="{B6B60154-4577-45AE-A344-09FAF0E25DB6}" type="sibTrans" cxnId="{A0081AC6-D2F4-40C6-A685-1A919D863DBA}">
      <dgm:prSet/>
      <dgm:spPr/>
      <dgm:t>
        <a:bodyPr/>
        <a:lstStyle/>
        <a:p>
          <a:endParaRPr lang="hr-HR"/>
        </a:p>
      </dgm:t>
    </dgm:pt>
    <dgm:pt modelId="{73790995-ADBB-45B2-868D-A91B4B0D36D1}">
      <dgm:prSet phldrT="[Text]" custT="1"/>
      <dgm:spPr/>
      <dgm:t>
        <a:bodyPr/>
        <a:lstStyle/>
        <a:p>
          <a:r>
            <a:rPr lang="hr-HR" sz="1400" b="1" dirty="0" smtClean="0"/>
            <a:t>Kondicioniranje – dobre djevojke </a:t>
          </a:r>
          <a:endParaRPr lang="hr-HR" sz="1400" b="1" dirty="0"/>
        </a:p>
      </dgm:t>
    </dgm:pt>
    <dgm:pt modelId="{D8A4C90C-C255-40A2-9783-865BF8B24E21}" type="parTrans" cxnId="{78A8B5FC-CABB-4A8D-9ECD-DB5DE75F90E6}">
      <dgm:prSet/>
      <dgm:spPr/>
      <dgm:t>
        <a:bodyPr/>
        <a:lstStyle/>
        <a:p>
          <a:endParaRPr lang="hr-HR"/>
        </a:p>
      </dgm:t>
    </dgm:pt>
    <dgm:pt modelId="{A03E788C-D044-43B5-A3BB-4F8BDA81AE8A}" type="sibTrans" cxnId="{78A8B5FC-CABB-4A8D-9ECD-DB5DE75F90E6}">
      <dgm:prSet/>
      <dgm:spPr/>
      <dgm:t>
        <a:bodyPr/>
        <a:lstStyle/>
        <a:p>
          <a:endParaRPr lang="hr-HR"/>
        </a:p>
      </dgm:t>
    </dgm:pt>
    <dgm:pt modelId="{A95E4EE3-5843-4078-942C-C08266D28EDE}" type="pres">
      <dgm:prSet presAssocID="{074FDA85-E597-4308-9E95-0BFC1FC7C49F}" presName="Name0" presStyleCnt="0">
        <dgm:presLayoutVars>
          <dgm:chMax val="1"/>
          <dgm:dir/>
          <dgm:animLvl val="ctr"/>
          <dgm:resizeHandles val="exact"/>
        </dgm:presLayoutVars>
      </dgm:prSet>
      <dgm:spPr/>
      <dgm:t>
        <a:bodyPr/>
        <a:lstStyle/>
        <a:p>
          <a:endParaRPr lang="hr-HR"/>
        </a:p>
      </dgm:t>
    </dgm:pt>
    <dgm:pt modelId="{3FCAEA7F-A6A0-41D6-BF6F-DB0D5A83881E}" type="pres">
      <dgm:prSet presAssocID="{8F2C748D-054F-4633-A294-F2B0E9527E82}" presName="centerShape" presStyleLbl="node0" presStyleIdx="0" presStyleCnt="1"/>
      <dgm:spPr/>
      <dgm:t>
        <a:bodyPr/>
        <a:lstStyle/>
        <a:p>
          <a:endParaRPr lang="hr-HR"/>
        </a:p>
      </dgm:t>
    </dgm:pt>
    <dgm:pt modelId="{65CA7049-DF76-4AE8-89AB-2009D6A8033D}" type="pres">
      <dgm:prSet presAssocID="{EAC16B38-D21C-440D-BC8F-FF7619E31BE5}" presName="node" presStyleLbl="node1" presStyleIdx="0" presStyleCnt="5" custScaleX="123854" custScaleY="112459">
        <dgm:presLayoutVars>
          <dgm:bulletEnabled val="1"/>
        </dgm:presLayoutVars>
      </dgm:prSet>
      <dgm:spPr/>
      <dgm:t>
        <a:bodyPr/>
        <a:lstStyle/>
        <a:p>
          <a:endParaRPr lang="hr-HR"/>
        </a:p>
      </dgm:t>
    </dgm:pt>
    <dgm:pt modelId="{B9C61A28-C32F-498E-B6B7-22B577F9B242}" type="pres">
      <dgm:prSet presAssocID="{EAC16B38-D21C-440D-BC8F-FF7619E31BE5}" presName="dummy" presStyleCnt="0"/>
      <dgm:spPr/>
    </dgm:pt>
    <dgm:pt modelId="{099CE37C-996D-492A-AE82-8794B70312CE}" type="pres">
      <dgm:prSet presAssocID="{309CBFFD-1AFC-441C-817F-5B0D035094E7}" presName="sibTrans" presStyleLbl="sibTrans2D1" presStyleIdx="0" presStyleCnt="5"/>
      <dgm:spPr/>
      <dgm:t>
        <a:bodyPr/>
        <a:lstStyle/>
        <a:p>
          <a:endParaRPr lang="hr-HR"/>
        </a:p>
      </dgm:t>
    </dgm:pt>
    <dgm:pt modelId="{39EDEB5A-A790-4428-8F65-2A680F47A4D7}" type="pres">
      <dgm:prSet presAssocID="{C1BFC6AA-4258-4447-89B9-28390D4D9752}" presName="node" presStyleLbl="node1" presStyleIdx="1" presStyleCnt="5" custScaleX="133270" custScaleY="123213">
        <dgm:presLayoutVars>
          <dgm:bulletEnabled val="1"/>
        </dgm:presLayoutVars>
      </dgm:prSet>
      <dgm:spPr/>
      <dgm:t>
        <a:bodyPr/>
        <a:lstStyle/>
        <a:p>
          <a:endParaRPr lang="hr-HR"/>
        </a:p>
      </dgm:t>
    </dgm:pt>
    <dgm:pt modelId="{07DBA401-99DD-47A3-9C95-6A44733B47E6}" type="pres">
      <dgm:prSet presAssocID="{C1BFC6AA-4258-4447-89B9-28390D4D9752}" presName="dummy" presStyleCnt="0"/>
      <dgm:spPr/>
    </dgm:pt>
    <dgm:pt modelId="{EC4F43D0-42FF-4F2B-B508-F8F1F49E9A6E}" type="pres">
      <dgm:prSet presAssocID="{A5A55249-8ED2-4D0F-AD97-831DE326E133}" presName="sibTrans" presStyleLbl="sibTrans2D1" presStyleIdx="1" presStyleCnt="5"/>
      <dgm:spPr/>
      <dgm:t>
        <a:bodyPr/>
        <a:lstStyle/>
        <a:p>
          <a:endParaRPr lang="hr-HR"/>
        </a:p>
      </dgm:t>
    </dgm:pt>
    <dgm:pt modelId="{E6882142-3DCE-4A2E-8E8C-FDCFE29EADD7}" type="pres">
      <dgm:prSet presAssocID="{B09B40CB-757E-4EF2-A404-CBBFBF427BB9}" presName="node" presStyleLbl="node1" presStyleIdx="2" presStyleCnt="5" custScaleX="143808" custScaleY="111868">
        <dgm:presLayoutVars>
          <dgm:bulletEnabled val="1"/>
        </dgm:presLayoutVars>
      </dgm:prSet>
      <dgm:spPr/>
      <dgm:t>
        <a:bodyPr/>
        <a:lstStyle/>
        <a:p>
          <a:endParaRPr lang="hr-HR"/>
        </a:p>
      </dgm:t>
    </dgm:pt>
    <dgm:pt modelId="{BA9B9121-3771-4AA7-BD19-22B1DFDD8135}" type="pres">
      <dgm:prSet presAssocID="{B09B40CB-757E-4EF2-A404-CBBFBF427BB9}" presName="dummy" presStyleCnt="0"/>
      <dgm:spPr/>
    </dgm:pt>
    <dgm:pt modelId="{84D5437F-6B83-4E8F-ADC9-611571A6054C}" type="pres">
      <dgm:prSet presAssocID="{5550F06C-CFE2-4367-9292-387021AE32F5}" presName="sibTrans" presStyleLbl="sibTrans2D1" presStyleIdx="2" presStyleCnt="5"/>
      <dgm:spPr/>
      <dgm:t>
        <a:bodyPr/>
        <a:lstStyle/>
        <a:p>
          <a:endParaRPr lang="hr-HR"/>
        </a:p>
      </dgm:t>
    </dgm:pt>
    <dgm:pt modelId="{96E7A626-2655-492C-94FA-DA078676BCEB}" type="pres">
      <dgm:prSet presAssocID="{134D4D3D-66C1-4CFA-B532-8C44E1E9B575}" presName="node" presStyleLbl="node1" presStyleIdx="3" presStyleCnt="5" custScaleX="127057" custScaleY="116334">
        <dgm:presLayoutVars>
          <dgm:bulletEnabled val="1"/>
        </dgm:presLayoutVars>
      </dgm:prSet>
      <dgm:spPr/>
      <dgm:t>
        <a:bodyPr/>
        <a:lstStyle/>
        <a:p>
          <a:endParaRPr lang="hr-HR"/>
        </a:p>
      </dgm:t>
    </dgm:pt>
    <dgm:pt modelId="{7023E34C-F454-4F9E-A21E-B9E7ABBEABBD}" type="pres">
      <dgm:prSet presAssocID="{134D4D3D-66C1-4CFA-B532-8C44E1E9B575}" presName="dummy" presStyleCnt="0"/>
      <dgm:spPr/>
    </dgm:pt>
    <dgm:pt modelId="{9844F069-01CF-4CC3-A9F0-CF649B63EA26}" type="pres">
      <dgm:prSet presAssocID="{B6B60154-4577-45AE-A344-09FAF0E25DB6}" presName="sibTrans" presStyleLbl="sibTrans2D1" presStyleIdx="3" presStyleCnt="5"/>
      <dgm:spPr/>
      <dgm:t>
        <a:bodyPr/>
        <a:lstStyle/>
        <a:p>
          <a:endParaRPr lang="hr-HR"/>
        </a:p>
      </dgm:t>
    </dgm:pt>
    <dgm:pt modelId="{181A490F-23D2-4F9A-B942-E6674D31B53E}" type="pres">
      <dgm:prSet presAssocID="{73790995-ADBB-45B2-868D-A91B4B0D36D1}" presName="node" presStyleLbl="node1" presStyleIdx="4" presStyleCnt="5" custScaleX="120650" custScaleY="124845">
        <dgm:presLayoutVars>
          <dgm:bulletEnabled val="1"/>
        </dgm:presLayoutVars>
      </dgm:prSet>
      <dgm:spPr/>
      <dgm:t>
        <a:bodyPr/>
        <a:lstStyle/>
        <a:p>
          <a:endParaRPr lang="hr-HR"/>
        </a:p>
      </dgm:t>
    </dgm:pt>
    <dgm:pt modelId="{DF41F268-EEAD-44AA-86EE-98D6E11F0856}" type="pres">
      <dgm:prSet presAssocID="{73790995-ADBB-45B2-868D-A91B4B0D36D1}" presName="dummy" presStyleCnt="0"/>
      <dgm:spPr/>
    </dgm:pt>
    <dgm:pt modelId="{85E2B6C1-7602-40F6-8F3C-075284795128}" type="pres">
      <dgm:prSet presAssocID="{A03E788C-D044-43B5-A3BB-4F8BDA81AE8A}" presName="sibTrans" presStyleLbl="sibTrans2D1" presStyleIdx="4" presStyleCnt="5" custScaleX="100388" custScaleY="103440"/>
      <dgm:spPr/>
      <dgm:t>
        <a:bodyPr/>
        <a:lstStyle/>
        <a:p>
          <a:endParaRPr lang="hr-HR"/>
        </a:p>
      </dgm:t>
    </dgm:pt>
  </dgm:ptLst>
  <dgm:cxnLst>
    <dgm:cxn modelId="{A0081AC6-D2F4-40C6-A685-1A919D863DBA}" srcId="{8F2C748D-054F-4633-A294-F2B0E9527E82}" destId="{134D4D3D-66C1-4CFA-B532-8C44E1E9B575}" srcOrd="3" destOrd="0" parTransId="{9694AAB1-0631-4437-872D-279939E32AAC}" sibTransId="{B6B60154-4577-45AE-A344-09FAF0E25DB6}"/>
    <dgm:cxn modelId="{515DBCF1-645C-435B-9741-0B34AA6FCB67}" type="presOf" srcId="{5550F06C-CFE2-4367-9292-387021AE32F5}" destId="{84D5437F-6B83-4E8F-ADC9-611571A6054C}" srcOrd="0" destOrd="0" presId="urn:microsoft.com/office/officeart/2005/8/layout/radial6"/>
    <dgm:cxn modelId="{DE29D759-0A05-4101-B1D5-9C1134B1C67E}" type="presOf" srcId="{73790995-ADBB-45B2-868D-A91B4B0D36D1}" destId="{181A490F-23D2-4F9A-B942-E6674D31B53E}" srcOrd="0" destOrd="0" presId="urn:microsoft.com/office/officeart/2005/8/layout/radial6"/>
    <dgm:cxn modelId="{7BC82F31-8FDF-42BF-900C-DC35727E44A6}" type="presOf" srcId="{134D4D3D-66C1-4CFA-B532-8C44E1E9B575}" destId="{96E7A626-2655-492C-94FA-DA078676BCEB}" srcOrd="0" destOrd="0" presId="urn:microsoft.com/office/officeart/2005/8/layout/radial6"/>
    <dgm:cxn modelId="{67D58604-6949-4958-A57D-8682035A4EA8}" type="presOf" srcId="{B09B40CB-757E-4EF2-A404-CBBFBF427BB9}" destId="{E6882142-3DCE-4A2E-8E8C-FDCFE29EADD7}" srcOrd="0" destOrd="0" presId="urn:microsoft.com/office/officeart/2005/8/layout/radial6"/>
    <dgm:cxn modelId="{63EB1ADE-FAC6-45AF-A819-BF69E31430AF}" type="presOf" srcId="{B6B60154-4577-45AE-A344-09FAF0E25DB6}" destId="{9844F069-01CF-4CC3-A9F0-CF649B63EA26}" srcOrd="0" destOrd="0" presId="urn:microsoft.com/office/officeart/2005/8/layout/radial6"/>
    <dgm:cxn modelId="{26BD5F6A-0CE3-4491-885C-78242E1CFB07}" type="presOf" srcId="{309CBFFD-1AFC-441C-817F-5B0D035094E7}" destId="{099CE37C-996D-492A-AE82-8794B70312CE}" srcOrd="0" destOrd="0" presId="urn:microsoft.com/office/officeart/2005/8/layout/radial6"/>
    <dgm:cxn modelId="{0DE8CDC4-1C36-4664-9575-A7E422C5D212}" type="presOf" srcId="{A5A55249-8ED2-4D0F-AD97-831DE326E133}" destId="{EC4F43D0-42FF-4F2B-B508-F8F1F49E9A6E}" srcOrd="0" destOrd="0" presId="urn:microsoft.com/office/officeart/2005/8/layout/radial6"/>
    <dgm:cxn modelId="{41C57188-0A84-4EE9-AA26-F284A11A3E42}" type="presOf" srcId="{8F2C748D-054F-4633-A294-F2B0E9527E82}" destId="{3FCAEA7F-A6A0-41D6-BF6F-DB0D5A83881E}" srcOrd="0" destOrd="0" presId="urn:microsoft.com/office/officeart/2005/8/layout/radial6"/>
    <dgm:cxn modelId="{E48A5E5D-4743-4CEA-9A2A-FB8756A9F8B8}" type="presOf" srcId="{EAC16B38-D21C-440D-BC8F-FF7619E31BE5}" destId="{65CA7049-DF76-4AE8-89AB-2009D6A8033D}" srcOrd="0" destOrd="0" presId="urn:microsoft.com/office/officeart/2005/8/layout/radial6"/>
    <dgm:cxn modelId="{5261665F-FF27-4E37-8306-524E657889FC}" srcId="{8F2C748D-054F-4633-A294-F2B0E9527E82}" destId="{EAC16B38-D21C-440D-BC8F-FF7619E31BE5}" srcOrd="0" destOrd="0" parTransId="{FE545A04-D5F0-4BD1-8930-30C04A7C8438}" sibTransId="{309CBFFD-1AFC-441C-817F-5B0D035094E7}"/>
    <dgm:cxn modelId="{8210178D-4A97-4397-B271-C1F41C7EFC5A}" srcId="{8F2C748D-054F-4633-A294-F2B0E9527E82}" destId="{B09B40CB-757E-4EF2-A404-CBBFBF427BB9}" srcOrd="2" destOrd="0" parTransId="{A2BE162E-7FC0-4372-9861-AD9F9E40E09A}" sibTransId="{5550F06C-CFE2-4367-9292-387021AE32F5}"/>
    <dgm:cxn modelId="{307ACEAF-8C7E-4E6D-9E30-CA02EB05A0A7}" type="presOf" srcId="{C1BFC6AA-4258-4447-89B9-28390D4D9752}" destId="{39EDEB5A-A790-4428-8F65-2A680F47A4D7}" srcOrd="0" destOrd="0" presId="urn:microsoft.com/office/officeart/2005/8/layout/radial6"/>
    <dgm:cxn modelId="{B47B3F08-2548-4345-AE96-E47C6E2A4497}" type="presOf" srcId="{074FDA85-E597-4308-9E95-0BFC1FC7C49F}" destId="{A95E4EE3-5843-4078-942C-C08266D28EDE}" srcOrd="0" destOrd="0" presId="urn:microsoft.com/office/officeart/2005/8/layout/radial6"/>
    <dgm:cxn modelId="{78A8B5FC-CABB-4A8D-9ECD-DB5DE75F90E6}" srcId="{8F2C748D-054F-4633-A294-F2B0E9527E82}" destId="{73790995-ADBB-45B2-868D-A91B4B0D36D1}" srcOrd="4" destOrd="0" parTransId="{D8A4C90C-C255-40A2-9783-865BF8B24E21}" sibTransId="{A03E788C-D044-43B5-A3BB-4F8BDA81AE8A}"/>
    <dgm:cxn modelId="{CDD84C3E-9B28-4348-8028-FE8ED6BFA75E}" srcId="{8F2C748D-054F-4633-A294-F2B0E9527E82}" destId="{C1BFC6AA-4258-4447-89B9-28390D4D9752}" srcOrd="1" destOrd="0" parTransId="{57A8BA58-EE51-4046-8514-7C97C201D520}" sibTransId="{A5A55249-8ED2-4D0F-AD97-831DE326E133}"/>
    <dgm:cxn modelId="{20CA6A77-C985-42AB-B455-594AEB500A4F}" srcId="{074FDA85-E597-4308-9E95-0BFC1FC7C49F}" destId="{8F2C748D-054F-4633-A294-F2B0E9527E82}" srcOrd="0" destOrd="0" parTransId="{B71EF7D9-F113-4521-933C-601963C7248F}" sibTransId="{4E376621-5209-4400-B003-C84CCFF44ED2}"/>
    <dgm:cxn modelId="{D0354FD7-E5AB-4C6F-ADF1-697AD468F62F}" type="presOf" srcId="{A03E788C-D044-43B5-A3BB-4F8BDA81AE8A}" destId="{85E2B6C1-7602-40F6-8F3C-075284795128}" srcOrd="0" destOrd="0" presId="urn:microsoft.com/office/officeart/2005/8/layout/radial6"/>
    <dgm:cxn modelId="{DC1793B4-6AF8-4FA5-BB56-000761F15CEC}" type="presParOf" srcId="{A95E4EE3-5843-4078-942C-C08266D28EDE}" destId="{3FCAEA7F-A6A0-41D6-BF6F-DB0D5A83881E}" srcOrd="0" destOrd="0" presId="urn:microsoft.com/office/officeart/2005/8/layout/radial6"/>
    <dgm:cxn modelId="{2E98C5AC-7BC0-46B7-98FE-7F0166B1BE0A}" type="presParOf" srcId="{A95E4EE3-5843-4078-942C-C08266D28EDE}" destId="{65CA7049-DF76-4AE8-89AB-2009D6A8033D}" srcOrd="1" destOrd="0" presId="urn:microsoft.com/office/officeart/2005/8/layout/radial6"/>
    <dgm:cxn modelId="{84242EF5-FA8C-4B50-8F9D-9EEFA65E277E}" type="presParOf" srcId="{A95E4EE3-5843-4078-942C-C08266D28EDE}" destId="{B9C61A28-C32F-498E-B6B7-22B577F9B242}" srcOrd="2" destOrd="0" presId="urn:microsoft.com/office/officeart/2005/8/layout/radial6"/>
    <dgm:cxn modelId="{6CB39DC0-1BA0-4310-9E2B-28E360F4A694}" type="presParOf" srcId="{A95E4EE3-5843-4078-942C-C08266D28EDE}" destId="{099CE37C-996D-492A-AE82-8794B70312CE}" srcOrd="3" destOrd="0" presId="urn:microsoft.com/office/officeart/2005/8/layout/radial6"/>
    <dgm:cxn modelId="{BD67684F-0271-40C2-8207-D21EFDFCB53B}" type="presParOf" srcId="{A95E4EE3-5843-4078-942C-C08266D28EDE}" destId="{39EDEB5A-A790-4428-8F65-2A680F47A4D7}" srcOrd="4" destOrd="0" presId="urn:microsoft.com/office/officeart/2005/8/layout/radial6"/>
    <dgm:cxn modelId="{69415282-6C41-46DA-8464-EDF323DC249B}" type="presParOf" srcId="{A95E4EE3-5843-4078-942C-C08266D28EDE}" destId="{07DBA401-99DD-47A3-9C95-6A44733B47E6}" srcOrd="5" destOrd="0" presId="urn:microsoft.com/office/officeart/2005/8/layout/radial6"/>
    <dgm:cxn modelId="{85FC3098-B51A-44A2-818B-5844586217DC}" type="presParOf" srcId="{A95E4EE3-5843-4078-942C-C08266D28EDE}" destId="{EC4F43D0-42FF-4F2B-B508-F8F1F49E9A6E}" srcOrd="6" destOrd="0" presId="urn:microsoft.com/office/officeart/2005/8/layout/radial6"/>
    <dgm:cxn modelId="{B38EC58B-0759-4117-93B8-7FB91F41F9DB}" type="presParOf" srcId="{A95E4EE3-5843-4078-942C-C08266D28EDE}" destId="{E6882142-3DCE-4A2E-8E8C-FDCFE29EADD7}" srcOrd="7" destOrd="0" presId="urn:microsoft.com/office/officeart/2005/8/layout/radial6"/>
    <dgm:cxn modelId="{9EACBC7B-EC79-48A3-9A1C-4F1BB88BDD5E}" type="presParOf" srcId="{A95E4EE3-5843-4078-942C-C08266D28EDE}" destId="{BA9B9121-3771-4AA7-BD19-22B1DFDD8135}" srcOrd="8" destOrd="0" presId="urn:microsoft.com/office/officeart/2005/8/layout/radial6"/>
    <dgm:cxn modelId="{D3B0ED3B-8B81-4A77-AB61-A2487B231462}" type="presParOf" srcId="{A95E4EE3-5843-4078-942C-C08266D28EDE}" destId="{84D5437F-6B83-4E8F-ADC9-611571A6054C}" srcOrd="9" destOrd="0" presId="urn:microsoft.com/office/officeart/2005/8/layout/radial6"/>
    <dgm:cxn modelId="{FBFDC40B-0812-47FA-847A-812E4EF661F9}" type="presParOf" srcId="{A95E4EE3-5843-4078-942C-C08266D28EDE}" destId="{96E7A626-2655-492C-94FA-DA078676BCEB}" srcOrd="10" destOrd="0" presId="urn:microsoft.com/office/officeart/2005/8/layout/radial6"/>
    <dgm:cxn modelId="{6BC1FBF1-E34C-4088-ABD5-9DC90D2DF237}" type="presParOf" srcId="{A95E4EE3-5843-4078-942C-C08266D28EDE}" destId="{7023E34C-F454-4F9E-A21E-B9E7ABBEABBD}" srcOrd="11" destOrd="0" presId="urn:microsoft.com/office/officeart/2005/8/layout/radial6"/>
    <dgm:cxn modelId="{9897D76B-F4D5-4585-AE13-9FBE524CFC13}" type="presParOf" srcId="{A95E4EE3-5843-4078-942C-C08266D28EDE}" destId="{9844F069-01CF-4CC3-A9F0-CF649B63EA26}" srcOrd="12" destOrd="0" presId="urn:microsoft.com/office/officeart/2005/8/layout/radial6"/>
    <dgm:cxn modelId="{C74BD52F-871F-4088-845D-ABD083E3FDEE}" type="presParOf" srcId="{A95E4EE3-5843-4078-942C-C08266D28EDE}" destId="{181A490F-23D2-4F9A-B942-E6674D31B53E}" srcOrd="13" destOrd="0" presId="urn:microsoft.com/office/officeart/2005/8/layout/radial6"/>
    <dgm:cxn modelId="{931628EC-CE42-4AAD-9BB0-55279C80ACA9}" type="presParOf" srcId="{A95E4EE3-5843-4078-942C-C08266D28EDE}" destId="{DF41F268-EEAD-44AA-86EE-98D6E11F0856}" srcOrd="14" destOrd="0" presId="urn:microsoft.com/office/officeart/2005/8/layout/radial6"/>
    <dgm:cxn modelId="{B5F4ABD3-6394-4ADC-9EEE-80F8905350B2}" type="presParOf" srcId="{A95E4EE3-5843-4078-942C-C08266D28EDE}" destId="{85E2B6C1-7602-40F6-8F3C-075284795128}" srcOrd="15"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E2B6C1-7602-40F6-8F3C-075284795128}">
      <dsp:nvSpPr>
        <dsp:cNvPr id="0" name=""/>
        <dsp:cNvSpPr/>
      </dsp:nvSpPr>
      <dsp:spPr>
        <a:xfrm>
          <a:off x="1672417" y="735670"/>
          <a:ext cx="5508095" cy="5675552"/>
        </a:xfrm>
        <a:prstGeom prst="blockArc">
          <a:avLst>
            <a:gd name="adj1" fmla="val 11880000"/>
            <a:gd name="adj2" fmla="val 16200000"/>
            <a:gd name="adj3" fmla="val 464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44F069-01CF-4CC3-A9F0-CF649B63EA26}">
      <dsp:nvSpPr>
        <dsp:cNvPr id="0" name=""/>
        <dsp:cNvSpPr/>
      </dsp:nvSpPr>
      <dsp:spPr>
        <a:xfrm>
          <a:off x="1683061" y="830043"/>
          <a:ext cx="5486806" cy="5486806"/>
        </a:xfrm>
        <a:prstGeom prst="blockArc">
          <a:avLst>
            <a:gd name="adj1" fmla="val 7560000"/>
            <a:gd name="adj2" fmla="val 11880000"/>
            <a:gd name="adj3" fmla="val 464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D5437F-6B83-4E8F-ADC9-611571A6054C}">
      <dsp:nvSpPr>
        <dsp:cNvPr id="0" name=""/>
        <dsp:cNvSpPr/>
      </dsp:nvSpPr>
      <dsp:spPr>
        <a:xfrm>
          <a:off x="1683061" y="830043"/>
          <a:ext cx="5486806" cy="5486806"/>
        </a:xfrm>
        <a:prstGeom prst="blockArc">
          <a:avLst>
            <a:gd name="adj1" fmla="val 3240000"/>
            <a:gd name="adj2" fmla="val 7560000"/>
            <a:gd name="adj3" fmla="val 464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4F43D0-42FF-4F2B-B508-F8F1F49E9A6E}">
      <dsp:nvSpPr>
        <dsp:cNvPr id="0" name=""/>
        <dsp:cNvSpPr/>
      </dsp:nvSpPr>
      <dsp:spPr>
        <a:xfrm>
          <a:off x="1683061" y="830043"/>
          <a:ext cx="5486806" cy="5486806"/>
        </a:xfrm>
        <a:prstGeom prst="blockArc">
          <a:avLst>
            <a:gd name="adj1" fmla="val 20520000"/>
            <a:gd name="adj2" fmla="val 3240000"/>
            <a:gd name="adj3" fmla="val 464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9CE37C-996D-492A-AE82-8794B70312CE}">
      <dsp:nvSpPr>
        <dsp:cNvPr id="0" name=""/>
        <dsp:cNvSpPr/>
      </dsp:nvSpPr>
      <dsp:spPr>
        <a:xfrm>
          <a:off x="1683061" y="830043"/>
          <a:ext cx="5486806" cy="5486806"/>
        </a:xfrm>
        <a:prstGeom prst="blockArc">
          <a:avLst>
            <a:gd name="adj1" fmla="val 16200000"/>
            <a:gd name="adj2" fmla="val 20520000"/>
            <a:gd name="adj3" fmla="val 464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CAEA7F-A6A0-41D6-BF6F-DB0D5A83881E}">
      <dsp:nvSpPr>
        <dsp:cNvPr id="0" name=""/>
        <dsp:cNvSpPr/>
      </dsp:nvSpPr>
      <dsp:spPr>
        <a:xfrm>
          <a:off x="3163645" y="2310627"/>
          <a:ext cx="2525639" cy="252563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hr-HR" sz="2400" b="1" kern="1200" dirty="0" smtClean="0">
              <a:solidFill>
                <a:srgbClr val="FFC000"/>
              </a:solidFill>
            </a:rPr>
            <a:t>Žensko oslanjanje na kritike i pohvale  </a:t>
          </a:r>
          <a:endParaRPr lang="hr-HR" sz="2400" b="1" kern="1200" dirty="0">
            <a:solidFill>
              <a:srgbClr val="FFC000"/>
            </a:solidFill>
          </a:endParaRPr>
        </a:p>
      </dsp:txBody>
      <dsp:txXfrm>
        <a:off x="3163645" y="2310627"/>
        <a:ext cx="2525639" cy="2525639"/>
      </dsp:txXfrm>
    </dsp:sp>
    <dsp:sp modelId="{65CA7049-DF76-4AE8-89AB-2009D6A8033D}">
      <dsp:nvSpPr>
        <dsp:cNvPr id="0" name=""/>
        <dsp:cNvSpPr/>
      </dsp:nvSpPr>
      <dsp:spPr>
        <a:xfrm>
          <a:off x="3331628" y="-100418"/>
          <a:ext cx="2189673" cy="198821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b="1" kern="1200" dirty="0" smtClean="0"/>
            <a:t>Važnost dobrih odnosa</a:t>
          </a:r>
          <a:endParaRPr lang="hr-HR" sz="1400" b="1" kern="1200" dirty="0"/>
        </a:p>
      </dsp:txBody>
      <dsp:txXfrm>
        <a:off x="3331628" y="-100418"/>
        <a:ext cx="2189673" cy="1988216"/>
      </dsp:txXfrm>
    </dsp:sp>
    <dsp:sp modelId="{39EDEB5A-A790-4428-8F65-2A680F47A4D7}">
      <dsp:nvSpPr>
        <dsp:cNvPr id="0" name=""/>
        <dsp:cNvSpPr/>
      </dsp:nvSpPr>
      <dsp:spPr>
        <a:xfrm>
          <a:off x="5796993" y="1656185"/>
          <a:ext cx="2356143" cy="21783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b="1" kern="1200" dirty="0" smtClean="0"/>
            <a:t>Svjesnost o reakcijama drugih</a:t>
          </a:r>
          <a:endParaRPr lang="hr-HR" sz="1400" b="1" kern="1200" dirty="0"/>
        </a:p>
      </dsp:txBody>
      <dsp:txXfrm>
        <a:off x="5796993" y="1656185"/>
        <a:ext cx="2356143" cy="2178341"/>
      </dsp:txXfrm>
    </dsp:sp>
    <dsp:sp modelId="{E6882142-3DCE-4A2E-8E8C-FDCFE29EADD7}">
      <dsp:nvSpPr>
        <dsp:cNvPr id="0" name=""/>
        <dsp:cNvSpPr/>
      </dsp:nvSpPr>
      <dsp:spPr>
        <a:xfrm>
          <a:off x="4730361" y="4752532"/>
          <a:ext cx="2542450" cy="197776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b="1" kern="1200" dirty="0" smtClean="0"/>
            <a:t>Važnost sviđanja u društvu</a:t>
          </a:r>
          <a:endParaRPr lang="hr-HR" sz="1400" b="1" kern="1200" dirty="0"/>
        </a:p>
      </dsp:txBody>
      <dsp:txXfrm>
        <a:off x="4730361" y="4752532"/>
        <a:ext cx="2542450" cy="1977767"/>
      </dsp:txXfrm>
    </dsp:sp>
    <dsp:sp modelId="{96E7A626-2655-492C-94FA-DA078676BCEB}">
      <dsp:nvSpPr>
        <dsp:cNvPr id="0" name=""/>
        <dsp:cNvSpPr/>
      </dsp:nvSpPr>
      <dsp:spPr>
        <a:xfrm>
          <a:off x="1728192" y="4713054"/>
          <a:ext cx="2246301" cy="205672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b="1" kern="1200" dirty="0" smtClean="0"/>
            <a:t>Strah od osobnih napada</a:t>
          </a:r>
          <a:endParaRPr lang="hr-HR" sz="1400" b="1" kern="1200" dirty="0"/>
        </a:p>
      </dsp:txBody>
      <dsp:txXfrm>
        <a:off x="1728192" y="4713054"/>
        <a:ext cx="2246301" cy="2056724"/>
      </dsp:txXfrm>
    </dsp:sp>
    <dsp:sp modelId="{181A490F-23D2-4F9A-B942-E6674D31B53E}">
      <dsp:nvSpPr>
        <dsp:cNvPr id="0" name=""/>
        <dsp:cNvSpPr/>
      </dsp:nvSpPr>
      <dsp:spPr>
        <a:xfrm>
          <a:off x="811350" y="1641759"/>
          <a:ext cx="2133028" cy="220719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hr-HR" sz="1400" b="1" kern="1200" dirty="0" smtClean="0"/>
            <a:t>Kondicioniranje – dobre djevojke </a:t>
          </a:r>
          <a:endParaRPr lang="hr-HR" sz="1400" b="1" kern="1200" dirty="0"/>
        </a:p>
      </dsp:txBody>
      <dsp:txXfrm>
        <a:off x="811350" y="1641759"/>
        <a:ext cx="2133028" cy="220719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D1EFE7-68B2-4278-84A5-D5A67371CAB0}" type="datetimeFigureOut">
              <a:rPr lang="hr-HR" smtClean="0"/>
              <a:pPr/>
              <a:t>26.1.2017</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E2167D-8CB0-43C5-8981-CED424ED04B0}" type="slidenum">
              <a:rPr lang="hr-HR" smtClean="0"/>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3D222-E189-4D59-A374-CB899450405B}" type="datetimeFigureOut">
              <a:rPr lang="hr-HR" smtClean="0"/>
              <a:pPr/>
              <a:t>26.1.2017</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3A277-F927-4B54-A478-AD083C69389F}"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35B2C03-A1C2-438A-8A01-C3D4415304B1}" type="slidenum">
              <a:rPr lang="en-US" smtClean="0">
                <a:latin typeface="Arial" pitchFamily="34" charset="0"/>
                <a:ea typeface="ＭＳ Ｐゴシック" pitchFamily="34" charset="-128"/>
              </a:rPr>
              <a:pPr/>
              <a:t>21</a:t>
            </a:fld>
            <a:endParaRPr lang="en-US" smtClean="0">
              <a:latin typeface="Arial" pitchFamily="34" charset="0"/>
              <a:ea typeface="ＭＳ Ｐゴシック"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sr-Latn-C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B583A277-F927-4B54-A478-AD083C69389F}" type="slidenum">
              <a:rPr lang="hr-HR" smtClean="0"/>
              <a:pPr/>
              <a:t>28</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E01D8781-457F-4C9E-A51A-23EE45196CEC}" type="datetimeFigureOut">
              <a:rPr lang="hr-HR" smtClean="0"/>
              <a:pPr/>
              <a:t>26.1.2017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01D8781-457F-4C9E-A51A-23EE45196CEC}" type="datetimeFigureOut">
              <a:rPr lang="hr-HR" smtClean="0"/>
              <a:pPr/>
              <a:t>26.1.2017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01D8781-457F-4C9E-A51A-23EE45196CEC}" type="datetimeFigureOut">
              <a:rPr lang="hr-HR" smtClean="0"/>
              <a:pPr/>
              <a:t>26.1.2017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01D8781-457F-4C9E-A51A-23EE45196CEC}" type="datetimeFigureOut">
              <a:rPr lang="hr-HR" smtClean="0"/>
              <a:pPr/>
              <a:t>26.1.2017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1D8781-457F-4C9E-A51A-23EE45196CEC}" type="datetimeFigureOut">
              <a:rPr lang="hr-HR" smtClean="0"/>
              <a:pPr/>
              <a:t>26.1.2017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E01D8781-457F-4C9E-A51A-23EE45196CEC}" type="datetimeFigureOut">
              <a:rPr lang="hr-HR" smtClean="0"/>
              <a:pPr/>
              <a:t>26.1.2017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E01D8781-457F-4C9E-A51A-23EE45196CEC}" type="datetimeFigureOut">
              <a:rPr lang="hr-HR" smtClean="0"/>
              <a:pPr/>
              <a:t>26.1.2017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E01D8781-457F-4C9E-A51A-23EE45196CEC}" type="datetimeFigureOut">
              <a:rPr lang="hr-HR" smtClean="0"/>
              <a:pPr/>
              <a:t>26.1.2017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D8781-457F-4C9E-A51A-23EE45196CEC}" type="datetimeFigureOut">
              <a:rPr lang="hr-HR" smtClean="0"/>
              <a:pPr/>
              <a:t>26.1.2017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D8781-457F-4C9E-A51A-23EE45196CEC}" type="datetimeFigureOut">
              <a:rPr lang="hr-HR" smtClean="0"/>
              <a:pPr/>
              <a:t>26.1.2017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D8781-457F-4C9E-A51A-23EE45196CEC}" type="datetimeFigureOut">
              <a:rPr lang="hr-HR" smtClean="0"/>
              <a:pPr/>
              <a:t>26.1.2017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6AE8D5D-D24C-4658-93CC-EA3380D3AEEF}"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D8781-457F-4C9E-A51A-23EE45196CEC}" type="datetimeFigureOut">
              <a:rPr lang="hr-HR" smtClean="0"/>
              <a:pPr/>
              <a:t>26.1.2017</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E8D5D-D24C-4658-93CC-EA3380D3AEEF}"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l2Im25BdQ8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652120" y="3501008"/>
            <a:ext cx="3240360" cy="3096344"/>
          </a:xfrm>
          <a:prstGeom prst="ellipse">
            <a:avLst/>
          </a:prstGeom>
          <a:solidFill>
            <a:srgbClr val="EC408E"/>
          </a:solidFill>
          <a:ln w="57150">
            <a:solidFill>
              <a:schemeClr val="bg1">
                <a:lumMod val="9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t>Rijeka, </a:t>
            </a:r>
            <a:r>
              <a:rPr lang="hr-HR" b="1" dirty="0" smtClean="0"/>
              <a:t>26. 1. 2017. </a:t>
            </a:r>
            <a:endParaRPr lang="hr-HR" b="1" dirty="0"/>
          </a:p>
        </p:txBody>
      </p:sp>
      <p:sp>
        <p:nvSpPr>
          <p:cNvPr id="9" name="TextBox 8"/>
          <p:cNvSpPr txBox="1"/>
          <p:nvPr/>
        </p:nvSpPr>
        <p:spPr>
          <a:xfrm>
            <a:off x="467544" y="5157192"/>
            <a:ext cx="3511089" cy="369332"/>
          </a:xfrm>
          <a:prstGeom prst="rect">
            <a:avLst/>
          </a:prstGeom>
          <a:noFill/>
        </p:spPr>
        <p:txBody>
          <a:bodyPr wrap="none" rtlCol="0">
            <a:spAutoFit/>
          </a:bodyPr>
          <a:lstStyle/>
          <a:p>
            <a:r>
              <a:rPr lang="hr-HR" b="1" i="1" dirty="0" smtClean="0">
                <a:solidFill>
                  <a:schemeClr val="tx1">
                    <a:lumMod val="50000"/>
                    <a:lumOff val="50000"/>
                  </a:schemeClr>
                </a:solidFill>
              </a:rPr>
              <a:t>mr.sc. Dijana Kobas Dešković, MBA</a:t>
            </a:r>
            <a:endParaRPr lang="hr-HR" b="1" i="1" dirty="0">
              <a:solidFill>
                <a:schemeClr val="tx1">
                  <a:lumMod val="50000"/>
                  <a:lumOff val="50000"/>
                </a:schemeClr>
              </a:solidFill>
            </a:endParaRPr>
          </a:p>
        </p:txBody>
      </p:sp>
      <p:pic>
        <p:nvPicPr>
          <p:cNvPr id="7" name="Picture 6" descr="buttton_5_magenta.png"/>
          <p:cNvPicPr>
            <a:picLocks noChangeAspect="1"/>
          </p:cNvPicPr>
          <p:nvPr/>
        </p:nvPicPr>
        <p:blipFill>
          <a:blip r:embed="rId2" cstate="print"/>
          <a:stretch>
            <a:fillRect/>
          </a:stretch>
        </p:blipFill>
        <p:spPr>
          <a:xfrm>
            <a:off x="683568" y="548680"/>
            <a:ext cx="3240360" cy="324036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hr-HR" sz="4000" b="1" dirty="0" smtClean="0">
                <a:solidFill>
                  <a:srgbClr val="EC408E"/>
                </a:solidFill>
              </a:rPr>
              <a:t>Kolika je cijena sumnje u sebe?</a:t>
            </a:r>
            <a:endParaRPr lang="hr-HR" sz="4000" b="1" dirty="0">
              <a:solidFill>
                <a:srgbClr val="EC408E"/>
              </a:solidFill>
            </a:endParaRPr>
          </a:p>
        </p:txBody>
      </p:sp>
      <p:sp>
        <p:nvSpPr>
          <p:cNvPr id="3" name="Content Placeholder 2"/>
          <p:cNvSpPr>
            <a:spLocks noGrp="1"/>
          </p:cNvSpPr>
          <p:nvPr>
            <p:ph idx="1"/>
          </p:nvPr>
        </p:nvSpPr>
        <p:spPr/>
        <p:txBody>
          <a:bodyPr>
            <a:normAutofit fontScale="92500"/>
          </a:bodyPr>
          <a:lstStyle/>
          <a:p>
            <a:pPr>
              <a:buNone/>
            </a:pPr>
            <a:r>
              <a:rPr lang="hr-HR" b="1" dirty="0" smtClean="0"/>
              <a:t>Ogromna, razmislimo samo o svim:</a:t>
            </a:r>
          </a:p>
          <a:p>
            <a:pPr>
              <a:buClr>
                <a:srgbClr val="EC408E"/>
              </a:buClr>
              <a:buFont typeface="Courier New" pitchFamily="49" charset="0"/>
              <a:buChar char="o"/>
            </a:pPr>
            <a:r>
              <a:rPr lang="hr-HR" dirty="0" smtClean="0"/>
              <a:t>nepodijeljenim idejama</a:t>
            </a:r>
          </a:p>
          <a:p>
            <a:pPr>
              <a:buClr>
                <a:srgbClr val="EC408E"/>
              </a:buClr>
              <a:buFont typeface="Courier New" pitchFamily="49" charset="0"/>
              <a:buChar char="o"/>
            </a:pPr>
            <a:r>
              <a:rPr lang="hr-HR" dirty="0" smtClean="0"/>
              <a:t>nezapočetim poslovima</a:t>
            </a:r>
          </a:p>
          <a:p>
            <a:pPr>
              <a:buClr>
                <a:srgbClr val="EC408E"/>
              </a:buClr>
              <a:buFont typeface="Courier New" pitchFamily="49" charset="0"/>
              <a:buChar char="o"/>
            </a:pPr>
            <a:r>
              <a:rPr lang="hr-HR" dirty="0" smtClean="0"/>
              <a:t>važnim pitanjima koja nikad nisu ni postavljena</a:t>
            </a:r>
          </a:p>
          <a:p>
            <a:pPr>
              <a:buClr>
                <a:srgbClr val="EC408E"/>
              </a:buClr>
              <a:buFont typeface="Courier New" pitchFamily="49" charset="0"/>
              <a:buChar char="o"/>
            </a:pPr>
            <a:r>
              <a:rPr lang="hr-HR" dirty="0" smtClean="0"/>
              <a:t>važnim temama koje nisu dobile drugo mišljenje </a:t>
            </a:r>
          </a:p>
          <a:p>
            <a:pPr>
              <a:buClr>
                <a:srgbClr val="EC408E"/>
              </a:buClr>
              <a:buFont typeface="Courier New" pitchFamily="49" charset="0"/>
              <a:buChar char="o"/>
            </a:pPr>
            <a:r>
              <a:rPr lang="hr-HR" dirty="0" smtClean="0"/>
              <a:t>neiskorištenim talentima</a:t>
            </a:r>
          </a:p>
          <a:p>
            <a:pPr>
              <a:buClr>
                <a:srgbClr val="EC408E"/>
              </a:buClr>
              <a:buFont typeface="Courier New" pitchFamily="49" charset="0"/>
              <a:buChar char="o"/>
            </a:pPr>
            <a:r>
              <a:rPr lang="hr-HR" dirty="0" smtClean="0"/>
              <a:t>neostvarenim radostima i ispunjenju zbog osjećaja sreće</a:t>
            </a:r>
          </a:p>
          <a:p>
            <a:pPr>
              <a:buFont typeface="Courier New" pitchFamily="49" charset="0"/>
              <a:buChar char="o"/>
            </a:pPr>
            <a:endParaRPr lang="hr-HR" dirty="0" smtClean="0"/>
          </a:p>
          <a:p>
            <a:pPr>
              <a:buFont typeface="Courier New" pitchFamily="49" charset="0"/>
              <a:buChar char="o"/>
            </a:pPr>
            <a:endParaRPr lang="hr-HR" dirty="0" smtClean="0"/>
          </a:p>
          <a:p>
            <a:pPr>
              <a:buFont typeface="Courier New" pitchFamily="49" charset="0"/>
              <a:buChar char="o"/>
            </a:pPr>
            <a:endParaRPr lang="hr-HR" dirty="0" smtClean="0"/>
          </a:p>
          <a:p>
            <a:pPr>
              <a:buNone/>
            </a:pPr>
            <a:endParaRPr lang="hr-HR" dirty="0" smtClean="0"/>
          </a:p>
          <a:p>
            <a:pPr>
              <a:buFont typeface="Courier New" pitchFamily="49" charset="0"/>
              <a:buChar char="o"/>
            </a:pPr>
            <a:endParaRPr lang="hr-H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tch.png"/>
          <p:cNvPicPr>
            <a:picLocks noChangeAspect="1"/>
          </p:cNvPicPr>
          <p:nvPr/>
        </p:nvPicPr>
        <p:blipFill>
          <a:blip r:embed="rId2" cstate="print"/>
          <a:stretch>
            <a:fillRect/>
          </a:stretch>
        </p:blipFill>
        <p:spPr>
          <a:xfrm>
            <a:off x="251520" y="5153025"/>
            <a:ext cx="2676525" cy="1704975"/>
          </a:xfrm>
          <a:prstGeom prst="rect">
            <a:avLst/>
          </a:prstGeom>
        </p:spPr>
      </p:pic>
      <p:pic>
        <p:nvPicPr>
          <p:cNvPr id="6" name="Picture 5" descr="design kolica.jpg"/>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Picture 3" descr="Climate_is_not_gender_neutral.png"/>
          <p:cNvPicPr>
            <a:picLocks noChangeAspect="1"/>
          </p:cNvPicPr>
          <p:nvPr/>
        </p:nvPicPr>
        <p:blipFill>
          <a:blip r:embed="rId2" cstate="print"/>
          <a:stretch>
            <a:fillRect/>
          </a:stretch>
        </p:blipFill>
        <p:spPr>
          <a:xfrm>
            <a:off x="0" y="3933056"/>
            <a:ext cx="5597737" cy="2924944"/>
          </a:xfrm>
          <a:prstGeom prst="rect">
            <a:avLst/>
          </a:prstGeom>
        </p:spPr>
      </p:pic>
      <p:pic>
        <p:nvPicPr>
          <p:cNvPr id="5" name="Picture 4" descr="Merkel.jpg"/>
          <p:cNvPicPr>
            <a:picLocks noChangeAspect="1"/>
          </p:cNvPicPr>
          <p:nvPr/>
        </p:nvPicPr>
        <p:blipFill>
          <a:blip r:embed="rId3" cstate="print"/>
          <a:stretch>
            <a:fillRect/>
          </a:stretch>
        </p:blipFill>
        <p:spPr>
          <a:xfrm>
            <a:off x="0" y="0"/>
            <a:ext cx="2843155" cy="1944216"/>
          </a:xfrm>
          <a:prstGeom prst="rect">
            <a:avLst/>
          </a:prstGeom>
        </p:spPr>
      </p:pic>
      <p:pic>
        <p:nvPicPr>
          <p:cNvPr id="6" name="Picture 5" descr="women of science.png"/>
          <p:cNvPicPr>
            <a:picLocks noChangeAspect="1"/>
          </p:cNvPicPr>
          <p:nvPr/>
        </p:nvPicPr>
        <p:blipFill>
          <a:blip r:embed="rId4" cstate="print"/>
          <a:stretch>
            <a:fillRect/>
          </a:stretch>
        </p:blipFill>
        <p:spPr>
          <a:xfrm>
            <a:off x="6372200" y="2852936"/>
            <a:ext cx="2483768" cy="3698654"/>
          </a:xfrm>
          <a:prstGeom prst="rect">
            <a:avLst/>
          </a:prstGeom>
        </p:spPr>
      </p:pic>
      <p:pic>
        <p:nvPicPr>
          <p:cNvPr id="7" name="Picture 6" descr="merkel and world leaders.png"/>
          <p:cNvPicPr>
            <a:picLocks noChangeAspect="1"/>
          </p:cNvPicPr>
          <p:nvPr/>
        </p:nvPicPr>
        <p:blipFill>
          <a:blip r:embed="rId5" cstate="print"/>
          <a:stretch>
            <a:fillRect/>
          </a:stretch>
        </p:blipFill>
        <p:spPr>
          <a:xfrm>
            <a:off x="3059832" y="260648"/>
            <a:ext cx="3600400" cy="2395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3600" b="1" dirty="0" smtClean="0">
                <a:solidFill>
                  <a:srgbClr val="EC408E"/>
                </a:solidFill>
              </a:rPr>
              <a:t>Uspavana straža </a:t>
            </a:r>
            <a:br>
              <a:rPr lang="hr-HR" sz="3600" b="1" dirty="0" smtClean="0">
                <a:solidFill>
                  <a:srgbClr val="EC408E"/>
                </a:solidFill>
              </a:rPr>
            </a:br>
            <a:r>
              <a:rPr lang="hr-HR" sz="3600" b="1" dirty="0" smtClean="0">
                <a:solidFill>
                  <a:srgbClr val="EC408E"/>
                </a:solidFill>
              </a:rPr>
              <a:t>na rubu naše komfort zone </a:t>
            </a:r>
            <a:endParaRPr lang="hr-HR" sz="3600" b="1" dirty="0">
              <a:solidFill>
                <a:srgbClr val="EC408E"/>
              </a:solidFill>
            </a:endParaRPr>
          </a:p>
        </p:txBody>
      </p:sp>
      <p:sp>
        <p:nvSpPr>
          <p:cNvPr id="4" name="Oval 3"/>
          <p:cNvSpPr/>
          <p:nvPr/>
        </p:nvSpPr>
        <p:spPr>
          <a:xfrm>
            <a:off x="1475656" y="2060848"/>
            <a:ext cx="5616624" cy="3168352"/>
          </a:xfrm>
          <a:prstGeom prst="ellipse">
            <a:avLst/>
          </a:prstGeom>
          <a:noFill/>
          <a:ln w="76200">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800" b="1" dirty="0" smtClean="0">
                <a:solidFill>
                  <a:schemeClr val="tx1"/>
                </a:solidFill>
              </a:rPr>
              <a:t>Zona sigurnosti -</a:t>
            </a:r>
          </a:p>
          <a:p>
            <a:pPr algn="ctr"/>
            <a:r>
              <a:rPr lang="hr-HR" sz="2800" b="1" dirty="0" smtClean="0">
                <a:solidFill>
                  <a:schemeClr val="tx1"/>
                </a:solidFill>
              </a:rPr>
              <a:t>STATUSA QUO</a:t>
            </a:r>
            <a:endParaRPr lang="hr-HR" sz="2800" b="1" dirty="0">
              <a:solidFill>
                <a:schemeClr val="tx1"/>
              </a:solidFill>
            </a:endParaRPr>
          </a:p>
        </p:txBody>
      </p:sp>
      <p:sp>
        <p:nvSpPr>
          <p:cNvPr id="5" name="Oval Callout 4"/>
          <p:cNvSpPr/>
          <p:nvPr/>
        </p:nvSpPr>
        <p:spPr>
          <a:xfrm>
            <a:off x="5796136" y="1484784"/>
            <a:ext cx="2952328" cy="1008112"/>
          </a:xfrm>
          <a:prstGeom prst="wedgeEllipseCallout">
            <a:avLst>
              <a:gd name="adj1" fmla="val -24587"/>
              <a:gd name="adj2" fmla="val 65249"/>
            </a:avLst>
          </a:prstGeom>
          <a:solidFill>
            <a:srgbClr val="EC408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t>Buđenje sumnje/Instinkt sigurnosti</a:t>
            </a:r>
            <a:endParaRPr lang="hr-HR" b="1" dirty="0"/>
          </a:p>
        </p:txBody>
      </p:sp>
      <p:sp>
        <p:nvSpPr>
          <p:cNvPr id="6" name="TextBox 5"/>
          <p:cNvSpPr txBox="1"/>
          <p:nvPr/>
        </p:nvSpPr>
        <p:spPr>
          <a:xfrm>
            <a:off x="1619672" y="4149080"/>
            <a:ext cx="2450992" cy="369332"/>
          </a:xfrm>
          <a:prstGeom prst="rect">
            <a:avLst/>
          </a:prstGeom>
          <a:noFill/>
        </p:spPr>
        <p:txBody>
          <a:bodyPr wrap="none" rtlCol="0">
            <a:spAutoFit/>
          </a:bodyPr>
          <a:lstStyle/>
          <a:p>
            <a:r>
              <a:rPr lang="hr-HR" dirty="0" smtClean="0"/>
              <a:t>Pokušavamo nešto novo</a:t>
            </a:r>
            <a:endParaRPr lang="hr-HR" dirty="0"/>
          </a:p>
        </p:txBody>
      </p:sp>
      <p:sp>
        <p:nvSpPr>
          <p:cNvPr id="7" name="TextBox 6"/>
          <p:cNvSpPr txBox="1"/>
          <p:nvPr/>
        </p:nvSpPr>
        <p:spPr>
          <a:xfrm>
            <a:off x="2987824" y="4725144"/>
            <a:ext cx="2540183" cy="369332"/>
          </a:xfrm>
          <a:prstGeom prst="rect">
            <a:avLst/>
          </a:prstGeom>
          <a:noFill/>
        </p:spPr>
        <p:txBody>
          <a:bodyPr wrap="none" rtlCol="0">
            <a:spAutoFit/>
          </a:bodyPr>
          <a:lstStyle/>
          <a:p>
            <a:r>
              <a:rPr lang="hr-HR" dirty="0" smtClean="0"/>
              <a:t>Testiramo stara uvjerenja</a:t>
            </a:r>
            <a:endParaRPr lang="hr-HR" dirty="0"/>
          </a:p>
        </p:txBody>
      </p:sp>
      <p:sp>
        <p:nvSpPr>
          <p:cNvPr id="8" name="TextBox 7"/>
          <p:cNvSpPr txBox="1"/>
          <p:nvPr/>
        </p:nvSpPr>
        <p:spPr>
          <a:xfrm>
            <a:off x="2627784" y="2276872"/>
            <a:ext cx="3054554" cy="369332"/>
          </a:xfrm>
          <a:prstGeom prst="rect">
            <a:avLst/>
          </a:prstGeom>
          <a:noFill/>
        </p:spPr>
        <p:txBody>
          <a:bodyPr wrap="none" rtlCol="0">
            <a:spAutoFit/>
          </a:bodyPr>
          <a:lstStyle/>
          <a:p>
            <a:r>
              <a:rPr lang="hr-HR" dirty="0" smtClean="0"/>
              <a:t>Usuđujemo se misliti drugačije</a:t>
            </a:r>
            <a:endParaRPr lang="hr-HR" dirty="0"/>
          </a:p>
        </p:txBody>
      </p:sp>
      <p:sp>
        <p:nvSpPr>
          <p:cNvPr id="9" name="TextBox 8"/>
          <p:cNvSpPr txBox="1"/>
          <p:nvPr/>
        </p:nvSpPr>
        <p:spPr>
          <a:xfrm>
            <a:off x="5220072" y="4077072"/>
            <a:ext cx="1723229" cy="369332"/>
          </a:xfrm>
          <a:prstGeom prst="rect">
            <a:avLst/>
          </a:prstGeom>
          <a:noFill/>
        </p:spPr>
        <p:txBody>
          <a:bodyPr wrap="none" rtlCol="0">
            <a:spAutoFit/>
          </a:bodyPr>
          <a:lstStyle/>
          <a:p>
            <a:r>
              <a:rPr lang="hr-HR" dirty="0" smtClean="0"/>
              <a:t>Igramo na veliko</a:t>
            </a:r>
            <a:endParaRPr lang="hr-HR" dirty="0"/>
          </a:p>
        </p:txBody>
      </p:sp>
      <p:sp>
        <p:nvSpPr>
          <p:cNvPr id="10" name="TextBox 9"/>
          <p:cNvSpPr txBox="1"/>
          <p:nvPr/>
        </p:nvSpPr>
        <p:spPr>
          <a:xfrm>
            <a:off x="1691680" y="2852936"/>
            <a:ext cx="3535070" cy="369332"/>
          </a:xfrm>
          <a:prstGeom prst="rect">
            <a:avLst/>
          </a:prstGeom>
          <a:noFill/>
        </p:spPr>
        <p:txBody>
          <a:bodyPr wrap="none" rtlCol="0">
            <a:spAutoFit/>
          </a:bodyPr>
          <a:lstStyle/>
          <a:p>
            <a:r>
              <a:rPr lang="hr-HR" dirty="0" smtClean="0"/>
              <a:t>Idemo za našim pozivima i snovima </a:t>
            </a:r>
            <a:endParaRPr lang="hr-HR" dirty="0"/>
          </a:p>
        </p:txBody>
      </p:sp>
      <p:sp>
        <p:nvSpPr>
          <p:cNvPr id="11" name="Rectangle 10"/>
          <p:cNvSpPr/>
          <p:nvPr/>
        </p:nvSpPr>
        <p:spPr>
          <a:xfrm>
            <a:off x="323528" y="5657671"/>
            <a:ext cx="6480720" cy="1015663"/>
          </a:xfrm>
          <a:prstGeom prst="rect">
            <a:avLst/>
          </a:prstGeom>
        </p:spPr>
        <p:txBody>
          <a:bodyPr wrap="square">
            <a:spAutoFit/>
          </a:bodyPr>
          <a:lstStyle/>
          <a:p>
            <a:r>
              <a:rPr lang="hr-HR" dirty="0" smtClean="0"/>
              <a:t>Kad se usudimo sanjati naše snove o poslu i životu</a:t>
            </a:r>
          </a:p>
          <a:p>
            <a:r>
              <a:rPr lang="hr-HR" dirty="0" smtClean="0"/>
              <a:t>Kad krenemo prema onome što zaista želimo raditi  </a:t>
            </a:r>
            <a:r>
              <a:rPr lang="hr-HR" b="1" dirty="0" smtClean="0"/>
              <a:t>- </a:t>
            </a:r>
            <a:r>
              <a:rPr lang="hr-HR" sz="2400" b="1" dirty="0" smtClean="0"/>
              <a:t>PANIKA!</a:t>
            </a:r>
            <a:endParaRPr lang="hr-HR" b="1" dirty="0" smtClean="0"/>
          </a:p>
          <a:p>
            <a:endParaRPr lang="hr-H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56992"/>
            <a:ext cx="9144000" cy="3501008"/>
          </a:xfrm>
          <a:prstGeom prst="rect">
            <a:avLst/>
          </a:prstGeom>
          <a:solidFill>
            <a:srgbClr val="EC408E"/>
          </a:solidFill>
          <a:ln>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solidFill>
                <a:schemeClr val="bg1"/>
              </a:solidFill>
            </a:endParaRPr>
          </a:p>
        </p:txBody>
      </p:sp>
      <p:sp>
        <p:nvSpPr>
          <p:cNvPr id="2" name="Title 1"/>
          <p:cNvSpPr>
            <a:spLocks noGrp="1"/>
          </p:cNvSpPr>
          <p:nvPr>
            <p:ph type="title"/>
          </p:nvPr>
        </p:nvSpPr>
        <p:spPr/>
        <p:txBody>
          <a:bodyPr>
            <a:normAutofit fontScale="90000"/>
          </a:bodyPr>
          <a:lstStyle/>
          <a:p>
            <a:pPr algn="l"/>
            <a:r>
              <a:rPr lang="hr-HR" sz="3600" b="1" dirty="0" smtClean="0"/>
              <a:t>Možemo li živjeti sa sumnjom u sebe i biti uspješni? </a:t>
            </a:r>
            <a:endParaRPr lang="hr-HR" sz="3600" b="1" dirty="0"/>
          </a:p>
        </p:txBody>
      </p:sp>
      <p:sp>
        <p:nvSpPr>
          <p:cNvPr id="3" name="Content Placeholder 2"/>
          <p:cNvSpPr>
            <a:spLocks noGrp="1"/>
          </p:cNvSpPr>
          <p:nvPr>
            <p:ph idx="1"/>
          </p:nvPr>
        </p:nvSpPr>
        <p:spPr>
          <a:xfrm>
            <a:off x="539552" y="1484784"/>
            <a:ext cx="8229600" cy="4525963"/>
          </a:xfrm>
        </p:spPr>
        <p:txBody>
          <a:bodyPr>
            <a:normAutofit/>
          </a:bodyPr>
          <a:lstStyle/>
          <a:p>
            <a:pPr algn="ctr">
              <a:buNone/>
            </a:pPr>
            <a:endParaRPr lang="hr-HR" sz="2000" dirty="0" smtClean="0">
              <a:solidFill>
                <a:srgbClr val="EC408E"/>
              </a:solidFill>
            </a:endParaRPr>
          </a:p>
          <a:p>
            <a:pPr algn="ctr">
              <a:buNone/>
            </a:pPr>
            <a:r>
              <a:rPr lang="hr-HR" sz="2000" b="1" dirty="0" smtClean="0">
                <a:solidFill>
                  <a:srgbClr val="EC408E"/>
                </a:solidFill>
              </a:rPr>
              <a:t>Možemo, uz veće posvećenje poslu, uz pedantan rad – pristup koji daje stvarno profesionalne rezultate. </a:t>
            </a:r>
          </a:p>
          <a:p>
            <a:pPr algn="ctr">
              <a:buNone/>
            </a:pPr>
            <a:endParaRPr lang="hr-HR" sz="2000" dirty="0" smtClean="0">
              <a:solidFill>
                <a:srgbClr val="EC408E"/>
              </a:solidFill>
            </a:endParaRPr>
          </a:p>
          <a:p>
            <a:pPr>
              <a:buNone/>
            </a:pPr>
            <a:endParaRPr lang="hr-HR" sz="2000" dirty="0" smtClean="0">
              <a:solidFill>
                <a:schemeClr val="bg1"/>
              </a:solidFill>
            </a:endParaRPr>
          </a:p>
          <a:p>
            <a:pPr>
              <a:buNone/>
            </a:pPr>
            <a:r>
              <a:rPr lang="hr-HR" sz="2000" dirty="0" smtClean="0">
                <a:solidFill>
                  <a:schemeClr val="bg1"/>
                </a:solidFill>
              </a:rPr>
              <a:t>ali uz </a:t>
            </a:r>
            <a:r>
              <a:rPr lang="hr-HR" sz="2200" b="1" dirty="0" smtClean="0">
                <a:solidFill>
                  <a:schemeClr val="bg1"/>
                </a:solidFill>
              </a:rPr>
              <a:t>ozbiljne troškove </a:t>
            </a:r>
            <a:r>
              <a:rPr lang="hr-HR" sz="2000" dirty="0" smtClean="0">
                <a:solidFill>
                  <a:schemeClr val="bg1"/>
                </a:solidFill>
              </a:rPr>
              <a:t>:</a:t>
            </a:r>
          </a:p>
          <a:p>
            <a:pPr>
              <a:buNone/>
            </a:pPr>
            <a:endParaRPr lang="hr-HR" sz="2000" dirty="0" smtClean="0">
              <a:solidFill>
                <a:schemeClr val="bg1"/>
              </a:solidFill>
            </a:endParaRPr>
          </a:p>
          <a:p>
            <a:pPr>
              <a:buFont typeface="Courier New" pitchFamily="49" charset="0"/>
              <a:buChar char="o"/>
            </a:pPr>
            <a:r>
              <a:rPr lang="hr-HR" sz="2000" dirty="0" smtClean="0">
                <a:solidFill>
                  <a:schemeClr val="bg1"/>
                </a:solidFill>
              </a:rPr>
              <a:t>Kvalitete života</a:t>
            </a:r>
          </a:p>
          <a:p>
            <a:pPr>
              <a:buFont typeface="Courier New" pitchFamily="49" charset="0"/>
              <a:buChar char="o"/>
            </a:pPr>
            <a:r>
              <a:rPr lang="hr-HR" sz="2000" dirty="0" smtClean="0">
                <a:solidFill>
                  <a:schemeClr val="bg1"/>
                </a:solidFill>
              </a:rPr>
              <a:t>Profesionalnog života</a:t>
            </a:r>
          </a:p>
          <a:p>
            <a:pPr>
              <a:buFont typeface="Courier New" pitchFamily="49" charset="0"/>
              <a:buChar char="o"/>
            </a:pPr>
            <a:r>
              <a:rPr lang="hr-HR" sz="2000" dirty="0" smtClean="0">
                <a:solidFill>
                  <a:schemeClr val="bg1"/>
                </a:solidFill>
              </a:rPr>
              <a:t>Rada na krivom poslu</a:t>
            </a:r>
          </a:p>
          <a:p>
            <a:pPr>
              <a:buFont typeface="Courier New" pitchFamily="49" charset="0"/>
              <a:buChar char="o"/>
            </a:pPr>
            <a:r>
              <a:rPr lang="hr-HR" sz="2000" dirty="0" smtClean="0">
                <a:solidFill>
                  <a:schemeClr val="bg1"/>
                </a:solidFill>
              </a:rPr>
              <a:t>Zdravlja</a:t>
            </a:r>
          </a:p>
          <a:p>
            <a:pPr>
              <a:buFont typeface="Courier New" pitchFamily="49" charset="0"/>
              <a:buChar char="o"/>
            </a:pPr>
            <a:endParaRPr lang="hr-HR" sz="2000" dirty="0" smtClean="0"/>
          </a:p>
          <a:p>
            <a:pPr>
              <a:buNone/>
            </a:pPr>
            <a:endParaRPr lang="hr-HR" sz="2000" dirty="0" smtClean="0">
              <a:solidFill>
                <a:srgbClr val="EC408E"/>
              </a:solidFill>
            </a:endParaRPr>
          </a:p>
          <a:p>
            <a:pPr algn="ctr">
              <a:buNone/>
            </a:pPr>
            <a:endParaRPr lang="hr-HR" sz="2000" dirty="0" smtClean="0">
              <a:solidFill>
                <a:srgbClr val="EC408E"/>
              </a:solidFill>
            </a:endParaRPr>
          </a:p>
          <a:p>
            <a:pPr>
              <a:buNone/>
            </a:pPr>
            <a:endParaRPr lang="hr-HR" sz="2000" dirty="0" smtClean="0">
              <a:solidFill>
                <a:srgbClr val="EC408E"/>
              </a:solidFill>
            </a:endParaRPr>
          </a:p>
          <a:p>
            <a:pPr>
              <a:buNone/>
            </a:pPr>
            <a:endParaRPr lang="hr-HR" sz="2000" dirty="0" smtClean="0"/>
          </a:p>
          <a:p>
            <a:pPr>
              <a:buNone/>
            </a:pPr>
            <a:endParaRPr lang="hr-HR" sz="2000" dirty="0" smtClean="0"/>
          </a:p>
          <a:p>
            <a:pPr>
              <a:buNone/>
            </a:pPr>
            <a:endParaRPr lang="hr-HR" sz="2000" dirty="0" smtClean="0"/>
          </a:p>
          <a:p>
            <a:pPr>
              <a:buNone/>
            </a:pPr>
            <a:endParaRPr lang="hr-H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429000"/>
          </a:xfrm>
          <a:prstGeom prst="rect">
            <a:avLst/>
          </a:prstGeom>
          <a:solidFill>
            <a:srgbClr val="EC408E"/>
          </a:solidFill>
          <a:ln>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Content Placeholder 2"/>
          <p:cNvSpPr>
            <a:spLocks noGrp="1"/>
          </p:cNvSpPr>
          <p:nvPr>
            <p:ph idx="1"/>
          </p:nvPr>
        </p:nvSpPr>
        <p:spPr>
          <a:xfrm>
            <a:off x="1403648" y="1340768"/>
            <a:ext cx="6177880" cy="748680"/>
          </a:xfrm>
        </p:spPr>
        <p:txBody>
          <a:bodyPr/>
          <a:lstStyle/>
          <a:p>
            <a:pPr>
              <a:buNone/>
            </a:pPr>
            <a:r>
              <a:rPr lang="hr-HR" b="1" dirty="0" smtClean="0">
                <a:solidFill>
                  <a:schemeClr val="bg1"/>
                </a:solidFill>
              </a:rPr>
              <a:t>“ Ne možeš biti ono što ne vidiš”</a:t>
            </a:r>
          </a:p>
          <a:p>
            <a:pPr>
              <a:buNone/>
            </a:pPr>
            <a:endParaRPr lang="hr-HR" b="1" dirty="0" smtClean="0">
              <a:solidFill>
                <a:schemeClr val="bg1"/>
              </a:solidFill>
            </a:endParaRPr>
          </a:p>
          <a:p>
            <a:pPr>
              <a:buNone/>
            </a:pPr>
            <a:endParaRPr lang="hr-HR" b="1" dirty="0">
              <a:solidFill>
                <a:schemeClr val="bg1"/>
              </a:solidFill>
            </a:endParaRPr>
          </a:p>
        </p:txBody>
      </p:sp>
      <p:cxnSp>
        <p:nvCxnSpPr>
          <p:cNvPr id="8" name="Straight Connector 7"/>
          <p:cNvCxnSpPr/>
          <p:nvPr/>
        </p:nvCxnSpPr>
        <p:spPr>
          <a:xfrm>
            <a:off x="2915816" y="764704"/>
            <a:ext cx="2736304" cy="21602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987824" y="764704"/>
            <a:ext cx="2520280" cy="201622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35906" y="4221088"/>
            <a:ext cx="7179017" cy="954107"/>
          </a:xfrm>
          <a:prstGeom prst="rect">
            <a:avLst/>
          </a:prstGeom>
          <a:noFill/>
        </p:spPr>
        <p:txBody>
          <a:bodyPr wrap="none" rtlCol="0">
            <a:spAutoFit/>
          </a:bodyPr>
          <a:lstStyle/>
          <a:p>
            <a:pPr algn="ctr"/>
            <a:r>
              <a:rPr lang="hr-HR" sz="2800" b="1" dirty="0" smtClean="0">
                <a:solidFill>
                  <a:srgbClr val="EC408E"/>
                </a:solidFill>
              </a:rPr>
              <a:t>“Ne možemo biti ono što ne možemo zamisliti”</a:t>
            </a:r>
          </a:p>
          <a:p>
            <a:pPr algn="ctr"/>
            <a:endParaRPr lang="hr-HR" sz="2800" b="1" dirty="0" smtClean="0">
              <a:solidFill>
                <a:srgbClr val="EC40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hr-HR" b="1" dirty="0" smtClean="0">
                <a:solidFill>
                  <a:schemeClr val="tx2">
                    <a:lumMod val="75000"/>
                  </a:schemeClr>
                </a:solidFill>
              </a:rPr>
              <a:t>“Žene su oslobođene, ali nisu osnažene”</a:t>
            </a:r>
          </a:p>
          <a:p>
            <a:pPr>
              <a:buNone/>
            </a:pPr>
            <a:endParaRPr lang="hr-HR" dirty="0" smtClean="0"/>
          </a:p>
          <a:p>
            <a:pPr>
              <a:buNone/>
            </a:pPr>
            <a:r>
              <a:rPr lang="hr-HR" dirty="0" smtClean="0">
                <a:solidFill>
                  <a:schemeClr val="tx1">
                    <a:lumMod val="75000"/>
                    <a:lumOff val="25000"/>
                  </a:schemeClr>
                </a:solidFill>
              </a:rPr>
              <a:t>“To je zbog nedostatka imaginacije. Ukoliko se ljude ne nauči kako da koriste svoju kreativnost, kako da zamišljaju, onda oni ne mogu stvoriti značajno drugačiju realnost od ove koju sad imamo, jer ju jednostavno ne mogu zamisliti.” </a:t>
            </a:r>
          </a:p>
          <a:p>
            <a:pPr>
              <a:buNone/>
            </a:pPr>
            <a:endParaRPr lang="hr-HR" dirty="0" smtClean="0"/>
          </a:p>
          <a:p>
            <a:pPr algn="r">
              <a:buNone/>
            </a:pPr>
            <a:r>
              <a:rPr lang="hr-HR" sz="2400" i="1" dirty="0" smtClean="0"/>
              <a:t>Judith Komoroske, učiteljica plesa</a:t>
            </a:r>
            <a:endParaRPr lang="hr-HR" sz="24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titude.jpg"/>
          <p:cNvPicPr>
            <a:picLocks noChangeAspect="1"/>
          </p:cNvPicPr>
          <p:nvPr/>
        </p:nvPicPr>
        <p:blipFill>
          <a:blip r:embed="rId2" cstate="print"/>
          <a:stretch>
            <a:fillRect/>
          </a:stretch>
        </p:blipFill>
        <p:spPr>
          <a:xfrm>
            <a:off x="2123728" y="1175908"/>
            <a:ext cx="4536504" cy="48946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9512" y="188640"/>
          <a:ext cx="8964488"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žir.png"/>
          <p:cNvPicPr>
            <a:picLocks noChangeAspect="1"/>
          </p:cNvPicPr>
          <p:nvPr/>
        </p:nvPicPr>
        <p:blipFill>
          <a:blip r:embed="rId2" cstate="print"/>
          <a:stretch>
            <a:fillRect/>
          </a:stretch>
        </p:blipFill>
        <p:spPr>
          <a:xfrm>
            <a:off x="0" y="2852936"/>
            <a:ext cx="2447925" cy="1866900"/>
          </a:xfrm>
          <a:prstGeom prst="rect">
            <a:avLst/>
          </a:prstGeom>
        </p:spPr>
      </p:pic>
      <p:pic>
        <p:nvPicPr>
          <p:cNvPr id="5" name="Picture 4" descr="hrast.png"/>
          <p:cNvPicPr>
            <a:picLocks noChangeAspect="1"/>
          </p:cNvPicPr>
          <p:nvPr/>
        </p:nvPicPr>
        <p:blipFill>
          <a:blip r:embed="rId3" cstate="print"/>
          <a:stretch>
            <a:fillRect/>
          </a:stretch>
        </p:blipFill>
        <p:spPr>
          <a:xfrm>
            <a:off x="3367082" y="1672225"/>
            <a:ext cx="5453390" cy="362898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solidFill>
                  <a:srgbClr val="EC408E"/>
                </a:solidFill>
              </a:rPr>
              <a:t>Što je igrati veliko?</a:t>
            </a:r>
            <a:endParaRPr lang="hr-HR" sz="4000" b="1" dirty="0">
              <a:solidFill>
                <a:srgbClr val="EC408E"/>
              </a:solidFill>
            </a:endParaRPr>
          </a:p>
        </p:txBody>
      </p:sp>
      <p:sp>
        <p:nvSpPr>
          <p:cNvPr id="3" name="Content Placeholder 2"/>
          <p:cNvSpPr>
            <a:spLocks noGrp="1"/>
          </p:cNvSpPr>
          <p:nvPr>
            <p:ph idx="1"/>
          </p:nvPr>
        </p:nvSpPr>
        <p:spPr/>
        <p:txBody>
          <a:bodyPr>
            <a:normAutofit/>
          </a:bodyPr>
          <a:lstStyle/>
          <a:p>
            <a:pPr>
              <a:buClr>
                <a:srgbClr val="EC408E"/>
              </a:buClr>
              <a:buFont typeface="Courier New" pitchFamily="49" charset="0"/>
              <a:buChar char="o"/>
            </a:pPr>
            <a:r>
              <a:rPr lang="hr-HR" sz="2800" dirty="0" smtClean="0"/>
              <a:t>To svatko zna za sebe – tvoji pozivi, tvoji snovi, talenti, krativnost, doprinos!</a:t>
            </a:r>
          </a:p>
          <a:p>
            <a:pPr>
              <a:buClr>
                <a:srgbClr val="EC408E"/>
              </a:buClr>
              <a:buNone/>
            </a:pPr>
            <a:endParaRPr lang="hr-HR" sz="2800" dirty="0" smtClean="0"/>
          </a:p>
          <a:p>
            <a:pPr>
              <a:buClr>
                <a:srgbClr val="EC408E"/>
              </a:buClr>
              <a:buFont typeface="Courier New" pitchFamily="49" charset="0"/>
              <a:buChar char="o"/>
            </a:pPr>
            <a:r>
              <a:rPr lang="hr-HR" sz="2800" dirty="0" smtClean="0"/>
              <a:t>Individualnost – ostavljanje krda!</a:t>
            </a:r>
          </a:p>
          <a:p>
            <a:pPr>
              <a:buClr>
                <a:srgbClr val="EC408E"/>
              </a:buClr>
              <a:buNone/>
            </a:pPr>
            <a:endParaRPr lang="hr-HR" sz="2800" dirty="0" smtClean="0"/>
          </a:p>
          <a:p>
            <a:pPr>
              <a:buClr>
                <a:srgbClr val="EC408E"/>
              </a:buClr>
              <a:buFont typeface="Courier New" pitchFamily="49" charset="0"/>
              <a:buChar char="o"/>
            </a:pPr>
            <a:r>
              <a:rPr lang="hr-HR" sz="2800" dirty="0" smtClean="0"/>
              <a:t>Lojalnost svojim snovima.</a:t>
            </a:r>
          </a:p>
          <a:p>
            <a:endParaRPr lang="hr-HR" sz="2800" dirty="0"/>
          </a:p>
        </p:txBody>
      </p:sp>
      <p:sp>
        <p:nvSpPr>
          <p:cNvPr id="4" name="TextBox 3"/>
          <p:cNvSpPr txBox="1"/>
          <p:nvPr/>
        </p:nvSpPr>
        <p:spPr>
          <a:xfrm>
            <a:off x="7236296" y="6309320"/>
            <a:ext cx="762325" cy="369332"/>
          </a:xfrm>
          <a:prstGeom prst="rect">
            <a:avLst/>
          </a:prstGeom>
          <a:noFill/>
        </p:spPr>
        <p:txBody>
          <a:bodyPr wrap="none" rtlCol="0">
            <a:spAutoFit/>
          </a:bodyPr>
          <a:lstStyle/>
          <a:p>
            <a:r>
              <a:rPr lang="hr-HR" dirty="0" smtClean="0"/>
              <a:t>movie</a:t>
            </a:r>
            <a:endParaRPr lang="hr-H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ielberg.png">
            <a:hlinkClick r:id="rId2"/>
          </p:cNvPr>
          <p:cNvPicPr>
            <a:picLocks noChangeAspect="1"/>
          </p:cNvPicPr>
          <p:nvPr/>
        </p:nvPicPr>
        <p:blipFill>
          <a:blip r:embed="rId3" cstate="print"/>
          <a:stretch>
            <a:fillRect/>
          </a:stretch>
        </p:blipFill>
        <p:spPr>
          <a:xfrm>
            <a:off x="525198" y="1087660"/>
            <a:ext cx="7935234" cy="4470758"/>
          </a:xfrm>
          <a:prstGeom prst="rect">
            <a:avLst/>
          </a:prstGeom>
        </p:spPr>
      </p:pic>
      <p:sp>
        <p:nvSpPr>
          <p:cNvPr id="6" name="TextBox 5"/>
          <p:cNvSpPr txBox="1"/>
          <p:nvPr/>
        </p:nvSpPr>
        <p:spPr>
          <a:xfrm>
            <a:off x="683568" y="6021288"/>
            <a:ext cx="5023939" cy="369332"/>
          </a:xfrm>
          <a:prstGeom prst="rect">
            <a:avLst/>
          </a:prstGeom>
          <a:noFill/>
        </p:spPr>
        <p:txBody>
          <a:bodyPr wrap="none" rtlCol="0">
            <a:spAutoFit/>
          </a:bodyPr>
          <a:lstStyle/>
          <a:p>
            <a:r>
              <a:rPr lang="hr-HR" dirty="0" smtClean="0"/>
              <a:t>https://www.youtube.com/watch?v=l2Im25BdQ8M</a:t>
            </a:r>
            <a:endParaRPr lang="hr-H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395536" y="692696"/>
            <a:ext cx="6192838" cy="433388"/>
          </a:xfrm>
          <a:prstGeom prst="rect">
            <a:avLst/>
          </a:prstGeom>
          <a:noFill/>
          <a:ln w="9525">
            <a:noFill/>
            <a:miter lim="800000"/>
            <a:headEnd/>
            <a:tailEnd/>
          </a:ln>
        </p:spPr>
        <p:txBody>
          <a:bodyPr/>
          <a:lstStyle/>
          <a:p>
            <a:pPr marL="198438" indent="-3175">
              <a:spcBef>
                <a:spcPct val="20000"/>
              </a:spcBef>
              <a:tabLst>
                <a:tab pos="195263" algn="l"/>
              </a:tabLst>
            </a:pPr>
            <a:endParaRPr lang="en-US" sz="1600" b="1" dirty="0">
              <a:latin typeface="Aharoni" pitchFamily="2" charset="-79"/>
              <a:cs typeface="Aharoni" pitchFamily="2" charset="-79"/>
            </a:endParaRPr>
          </a:p>
          <a:p>
            <a:pPr marL="198438" indent="-3175">
              <a:spcBef>
                <a:spcPct val="20000"/>
              </a:spcBef>
              <a:tabLst>
                <a:tab pos="195263" algn="l"/>
              </a:tabLst>
            </a:pPr>
            <a:r>
              <a:rPr lang="hr-HR" sz="3200" b="1" dirty="0">
                <a:cs typeface="Aharoni" pitchFamily="2" charset="-79"/>
              </a:rPr>
              <a:t>Žene su obrazovanije</a:t>
            </a:r>
            <a:endParaRPr lang="en-US" sz="3200" b="1" dirty="0">
              <a:cs typeface="Aharoni" pitchFamily="2" charset="-79"/>
            </a:endParaRPr>
          </a:p>
        </p:txBody>
      </p:sp>
      <p:sp>
        <p:nvSpPr>
          <p:cNvPr id="9219" name="TextBox 4"/>
          <p:cNvSpPr txBox="1">
            <a:spLocks noChangeArrowheads="1"/>
          </p:cNvSpPr>
          <p:nvPr/>
        </p:nvSpPr>
        <p:spPr bwMode="auto">
          <a:xfrm>
            <a:off x="0" y="6550025"/>
            <a:ext cx="4316413" cy="277813"/>
          </a:xfrm>
          <a:prstGeom prst="rect">
            <a:avLst/>
          </a:prstGeom>
          <a:noFill/>
          <a:ln w="9525">
            <a:noFill/>
            <a:miter lim="800000"/>
            <a:headEnd/>
            <a:tailEnd/>
          </a:ln>
        </p:spPr>
        <p:txBody>
          <a:bodyPr wrap="none">
            <a:spAutoFit/>
          </a:bodyPr>
          <a:lstStyle/>
          <a:p>
            <a:pPr eaLnBrk="0" hangingPunct="0"/>
            <a:r>
              <a:rPr lang="hr-HR" sz="1200"/>
              <a:t>Izvor: Zavod za statistiku, Žene i muškarci u Hrvatskoj, 2013.</a:t>
            </a:r>
          </a:p>
        </p:txBody>
      </p:sp>
      <p:pic>
        <p:nvPicPr>
          <p:cNvPr id="9220" name="Picture 4"/>
          <p:cNvPicPr>
            <a:picLocks noChangeAspect="1" noChangeArrowheads="1"/>
          </p:cNvPicPr>
          <p:nvPr/>
        </p:nvPicPr>
        <p:blipFill>
          <a:blip r:embed="rId3" cstate="print"/>
          <a:srcRect/>
          <a:stretch>
            <a:fillRect/>
          </a:stretch>
        </p:blipFill>
        <p:spPr bwMode="auto">
          <a:xfrm>
            <a:off x="592138" y="1844675"/>
            <a:ext cx="7073900" cy="4318000"/>
          </a:xfrm>
          <a:prstGeom prst="rect">
            <a:avLst/>
          </a:prstGeom>
          <a:noFill/>
          <a:ln w="9525">
            <a:noFill/>
            <a:miter lim="800000"/>
            <a:headEnd/>
            <a:tailEnd/>
          </a:ln>
        </p:spPr>
      </p:pic>
      <p:sp>
        <p:nvSpPr>
          <p:cNvPr id="9221" name="Oval 7"/>
          <p:cNvSpPr>
            <a:spLocks noChangeArrowheads="1"/>
          </p:cNvSpPr>
          <p:nvPr/>
        </p:nvSpPr>
        <p:spPr bwMode="auto">
          <a:xfrm rot="-2332507">
            <a:off x="3698875" y="1852613"/>
            <a:ext cx="3781425" cy="2160587"/>
          </a:xfrm>
          <a:prstGeom prst="ellipse">
            <a:avLst/>
          </a:prstGeom>
          <a:noFill/>
          <a:ln w="28575" algn="ctr">
            <a:solidFill>
              <a:srgbClr val="C00000"/>
            </a:solidFill>
            <a:round/>
            <a:headEnd/>
            <a:tailEnd/>
          </a:ln>
        </p:spPr>
        <p:txBody>
          <a:bodyPr/>
          <a:lstStyle/>
          <a:p>
            <a:pPr eaLnBrk="0" hangingPunct="0"/>
            <a:endParaRPr lang="hr-HR"/>
          </a:p>
        </p:txBody>
      </p:sp>
      <p:cxnSp>
        <p:nvCxnSpPr>
          <p:cNvPr id="9222" name="Straight Arrow Connector 9"/>
          <p:cNvCxnSpPr>
            <a:cxnSpLocks noChangeShapeType="1"/>
          </p:cNvCxnSpPr>
          <p:nvPr/>
        </p:nvCxnSpPr>
        <p:spPr bwMode="auto">
          <a:xfrm flipH="1">
            <a:off x="5508625" y="1628775"/>
            <a:ext cx="142875" cy="1295400"/>
          </a:xfrm>
          <a:prstGeom prst="straightConnector1">
            <a:avLst/>
          </a:prstGeom>
          <a:noFill/>
          <a:ln w="12700" algn="ctr">
            <a:solidFill>
              <a:srgbClr val="C00000"/>
            </a:solidFill>
            <a:round/>
            <a:headEnd/>
            <a:tailEnd type="arrow" w="med" len="med"/>
          </a:ln>
        </p:spPr>
      </p:cxnSp>
      <p:cxnSp>
        <p:nvCxnSpPr>
          <p:cNvPr id="9223" name="Straight Arrow Connector 11"/>
          <p:cNvCxnSpPr>
            <a:cxnSpLocks noChangeShapeType="1"/>
          </p:cNvCxnSpPr>
          <p:nvPr/>
        </p:nvCxnSpPr>
        <p:spPr bwMode="auto">
          <a:xfrm flipH="1">
            <a:off x="6300788" y="1484313"/>
            <a:ext cx="71437" cy="1081087"/>
          </a:xfrm>
          <a:prstGeom prst="straightConnector1">
            <a:avLst/>
          </a:prstGeom>
          <a:noFill/>
          <a:ln w="12700" algn="ctr">
            <a:solidFill>
              <a:srgbClr val="C00000"/>
            </a:solidFill>
            <a:round/>
            <a:headEnd/>
            <a:tailEnd type="arrow" w="med" len="med"/>
          </a:ln>
        </p:spPr>
      </p:cxnSp>
      <p:pic>
        <p:nvPicPr>
          <p:cNvPr id="8" name="Slika 1"/>
          <p:cNvPicPr/>
          <p:nvPr/>
        </p:nvPicPr>
        <p:blipFill>
          <a:blip r:embed="rId4" cstate="print"/>
          <a:srcRect/>
          <a:stretch>
            <a:fillRect/>
          </a:stretch>
        </p:blipFill>
        <p:spPr bwMode="auto">
          <a:xfrm>
            <a:off x="5652120" y="0"/>
            <a:ext cx="3491880"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23528" y="908720"/>
            <a:ext cx="6961521" cy="892552"/>
          </a:xfrm>
          <a:prstGeom prst="rect">
            <a:avLst/>
          </a:prstGeom>
          <a:noFill/>
          <a:ln w="9525">
            <a:noFill/>
            <a:miter lim="800000"/>
            <a:headEnd/>
            <a:tailEnd/>
          </a:ln>
        </p:spPr>
        <p:txBody>
          <a:bodyPr wrap="none">
            <a:spAutoFit/>
          </a:bodyPr>
          <a:lstStyle/>
          <a:p>
            <a:pPr eaLnBrk="0" hangingPunct="0"/>
            <a:r>
              <a:rPr lang="hr-HR" sz="3200" b="1" dirty="0"/>
              <a:t>Žene su najneiskorišteniji svjetski resurs</a:t>
            </a:r>
          </a:p>
          <a:p>
            <a:pPr eaLnBrk="0" hangingPunct="0"/>
            <a:r>
              <a:rPr lang="hr-HR" sz="2000" b="1" dirty="0"/>
              <a:t>				</a:t>
            </a:r>
            <a:r>
              <a:rPr lang="hr-HR" sz="2000" i="1" dirty="0"/>
              <a:t>Hillary Rodham Clinton</a:t>
            </a:r>
          </a:p>
        </p:txBody>
      </p:sp>
      <p:pic>
        <p:nvPicPr>
          <p:cNvPr id="2058" name="Picture 10"/>
          <p:cNvPicPr>
            <a:picLocks noChangeAspect="1" noChangeArrowheads="1"/>
          </p:cNvPicPr>
          <p:nvPr/>
        </p:nvPicPr>
        <p:blipFill>
          <a:blip r:embed="rId2" cstate="print"/>
          <a:srcRect/>
          <a:stretch>
            <a:fillRect/>
          </a:stretch>
        </p:blipFill>
        <p:spPr bwMode="auto">
          <a:xfrm>
            <a:off x="179388" y="2781300"/>
            <a:ext cx="2773362" cy="2438400"/>
          </a:xfrm>
          <a:prstGeom prst="rect">
            <a:avLst/>
          </a:prstGeom>
          <a:noFill/>
          <a:ln w="9525">
            <a:noFill/>
            <a:miter lim="800000"/>
            <a:headEnd/>
            <a:tailEnd/>
          </a:ln>
        </p:spPr>
      </p:pic>
      <p:pic>
        <p:nvPicPr>
          <p:cNvPr id="2059" name="Picture 11"/>
          <p:cNvPicPr>
            <a:picLocks noChangeAspect="1" noChangeArrowheads="1"/>
          </p:cNvPicPr>
          <p:nvPr/>
        </p:nvPicPr>
        <p:blipFill>
          <a:blip r:embed="rId3" cstate="print"/>
          <a:srcRect/>
          <a:stretch>
            <a:fillRect/>
          </a:stretch>
        </p:blipFill>
        <p:spPr bwMode="auto">
          <a:xfrm>
            <a:off x="2959100" y="2781300"/>
            <a:ext cx="3059113" cy="2447925"/>
          </a:xfrm>
          <a:prstGeom prst="rect">
            <a:avLst/>
          </a:prstGeom>
          <a:noFill/>
          <a:ln w="9525">
            <a:noFill/>
            <a:miter lim="800000"/>
            <a:headEnd/>
            <a:tailEnd/>
          </a:ln>
        </p:spPr>
      </p:pic>
      <p:pic>
        <p:nvPicPr>
          <p:cNvPr id="2061" name="Picture 13"/>
          <p:cNvPicPr>
            <a:picLocks noChangeAspect="1" noChangeArrowheads="1"/>
          </p:cNvPicPr>
          <p:nvPr/>
        </p:nvPicPr>
        <p:blipFill>
          <a:blip r:embed="rId4" cstate="print"/>
          <a:srcRect/>
          <a:stretch>
            <a:fillRect/>
          </a:stretch>
        </p:blipFill>
        <p:spPr bwMode="auto">
          <a:xfrm>
            <a:off x="5867400" y="2781300"/>
            <a:ext cx="2955925" cy="2468563"/>
          </a:xfrm>
          <a:prstGeom prst="rect">
            <a:avLst/>
          </a:prstGeom>
          <a:noFill/>
          <a:ln w="9525">
            <a:noFill/>
            <a:miter lim="800000"/>
            <a:headEnd/>
            <a:tailEnd/>
          </a:ln>
        </p:spPr>
      </p:pic>
      <p:cxnSp>
        <p:nvCxnSpPr>
          <p:cNvPr id="22" name="Straight Connector 21"/>
          <p:cNvCxnSpPr>
            <a:cxnSpLocks noChangeShapeType="1"/>
          </p:cNvCxnSpPr>
          <p:nvPr/>
        </p:nvCxnSpPr>
        <p:spPr bwMode="auto">
          <a:xfrm>
            <a:off x="1763713" y="5084763"/>
            <a:ext cx="792162" cy="936625"/>
          </a:xfrm>
          <a:prstGeom prst="line">
            <a:avLst/>
          </a:prstGeom>
          <a:noFill/>
          <a:ln w="9525" algn="ctr">
            <a:solidFill>
              <a:schemeClr val="tx1"/>
            </a:solidFill>
            <a:round/>
            <a:headEnd/>
            <a:tailEnd/>
          </a:ln>
        </p:spPr>
      </p:cxnSp>
      <p:cxnSp>
        <p:nvCxnSpPr>
          <p:cNvPr id="24" name="Straight Connector 23"/>
          <p:cNvCxnSpPr>
            <a:cxnSpLocks noChangeShapeType="1"/>
          </p:cNvCxnSpPr>
          <p:nvPr/>
        </p:nvCxnSpPr>
        <p:spPr bwMode="auto">
          <a:xfrm flipV="1">
            <a:off x="2555875" y="4868863"/>
            <a:ext cx="1295400" cy="1152525"/>
          </a:xfrm>
          <a:prstGeom prst="line">
            <a:avLst/>
          </a:prstGeom>
          <a:noFill/>
          <a:ln w="9525" algn="ctr">
            <a:solidFill>
              <a:schemeClr val="tx1"/>
            </a:solidFill>
            <a:round/>
            <a:headEnd/>
            <a:tailEnd/>
          </a:ln>
        </p:spPr>
      </p:cxnSp>
      <p:sp>
        <p:nvSpPr>
          <p:cNvPr id="26" name="TextBox 25"/>
          <p:cNvSpPr txBox="1">
            <a:spLocks noChangeArrowheads="1"/>
          </p:cNvSpPr>
          <p:nvPr/>
        </p:nvSpPr>
        <p:spPr bwMode="auto">
          <a:xfrm>
            <a:off x="2051050" y="6237288"/>
            <a:ext cx="2825750" cy="461962"/>
          </a:xfrm>
          <a:prstGeom prst="rect">
            <a:avLst/>
          </a:prstGeom>
          <a:noFill/>
          <a:ln w="9525">
            <a:noFill/>
            <a:miter lim="800000"/>
            <a:headEnd/>
            <a:tailEnd/>
          </a:ln>
        </p:spPr>
        <p:txBody>
          <a:bodyPr wrap="none">
            <a:spAutoFit/>
          </a:bodyPr>
          <a:lstStyle/>
          <a:p>
            <a:pPr eaLnBrk="0" hangingPunct="0"/>
            <a:r>
              <a:rPr lang="hr-HR" b="1">
                <a:solidFill>
                  <a:srgbClr val="960885"/>
                </a:solidFill>
              </a:rPr>
              <a:t>- 40 % Ž </a:t>
            </a:r>
            <a:r>
              <a:rPr lang="hr-HR" b="1">
                <a:solidFill>
                  <a:srgbClr val="0070C0"/>
                </a:solidFill>
              </a:rPr>
              <a:t>; +40 % M</a:t>
            </a:r>
          </a:p>
        </p:txBody>
      </p:sp>
      <p:pic>
        <p:nvPicPr>
          <p:cNvPr id="9" name="Slika 1"/>
          <p:cNvPicPr/>
          <p:nvPr/>
        </p:nvPicPr>
        <p:blipFill>
          <a:blip r:embed="rId5" cstate="print"/>
          <a:srcRect/>
          <a:stretch>
            <a:fillRect/>
          </a:stretch>
        </p:blipFill>
        <p:spPr bwMode="auto">
          <a:xfrm>
            <a:off x="5580112" y="1"/>
            <a:ext cx="3563888" cy="620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2058"/>
                                        </p:tgtEl>
                                        <p:attrNameLst>
                                          <p:attrName>style.visibility</p:attrName>
                                        </p:attrNameLst>
                                      </p:cBhvr>
                                      <p:to>
                                        <p:strVal val="visible"/>
                                      </p:to>
                                    </p:set>
                                    <p:animEffect transition="in" filter="blinds(horizontal)">
                                      <p:cBhvr>
                                        <p:cTn id="15" dur="500"/>
                                        <p:tgtEl>
                                          <p:spTgt spid="205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59"/>
                                        </p:tgtEl>
                                        <p:attrNameLst>
                                          <p:attrName>style.visibility</p:attrName>
                                        </p:attrNameLst>
                                      </p:cBhvr>
                                      <p:to>
                                        <p:strVal val="visible"/>
                                      </p:to>
                                    </p:set>
                                    <p:animEffect transition="in" filter="blinds(horizontal)">
                                      <p:cBhvr>
                                        <p:cTn id="20" dur="500"/>
                                        <p:tgtEl>
                                          <p:spTgt spid="205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ox(in)">
                                      <p:cBhvr>
                                        <p:cTn id="25" dur="500"/>
                                        <p:tgtEl>
                                          <p:spTgt spid="22"/>
                                        </p:tgtEl>
                                      </p:cBhvr>
                                    </p:animEffect>
                                  </p:childTnLst>
                                </p:cTn>
                              </p:par>
                              <p:par>
                                <p:cTn id="26" presetID="4"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ox(in)">
                                      <p:cBhvr>
                                        <p:cTn id="28" dur="500"/>
                                        <p:tgtEl>
                                          <p:spTgt spid="2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ox(i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061"/>
                                        </p:tgtEl>
                                        <p:attrNameLst>
                                          <p:attrName>style.visibility</p:attrName>
                                        </p:attrNameLst>
                                      </p:cBhvr>
                                      <p:to>
                                        <p:strVal val="visible"/>
                                      </p:to>
                                    </p:set>
                                    <p:animEffect transition="in" filter="blinds(horizontal)">
                                      <p:cBhvr>
                                        <p:cTn id="36"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5472608" cy="584775"/>
          </a:xfrm>
          <a:prstGeom prst="rect">
            <a:avLst/>
          </a:prstGeom>
          <a:noFill/>
        </p:spPr>
        <p:txBody>
          <a:bodyPr wrap="square">
            <a:spAutoFit/>
          </a:bodyPr>
          <a:lstStyle/>
          <a:p>
            <a:pPr eaLnBrk="0" hangingPunct="0">
              <a:defRPr/>
            </a:pPr>
            <a:r>
              <a:rPr lang="hr-HR" sz="3200" b="1" dirty="0">
                <a:solidFill>
                  <a:schemeClr val="accent1">
                    <a:lumMod val="25000"/>
                  </a:schemeClr>
                </a:solidFill>
                <a:latin typeface="Arial" charset="0"/>
                <a:ea typeface="ＭＳ Ｐゴシック" charset="-128"/>
                <a:cs typeface="+mn-cs"/>
              </a:rPr>
              <a:t>Gdje su sve te žene?</a:t>
            </a:r>
          </a:p>
        </p:txBody>
      </p:sp>
      <p:pic>
        <p:nvPicPr>
          <p:cNvPr id="10" name="Picture 9" descr="EBRD.png"/>
          <p:cNvPicPr>
            <a:picLocks noChangeAspect="1"/>
          </p:cNvPicPr>
          <p:nvPr/>
        </p:nvPicPr>
        <p:blipFill>
          <a:blip r:embed="rId2" cstate="print"/>
          <a:srcRect/>
          <a:stretch>
            <a:fillRect/>
          </a:stretch>
        </p:blipFill>
        <p:spPr bwMode="auto">
          <a:xfrm>
            <a:off x="250825" y="5732463"/>
            <a:ext cx="2598738" cy="557212"/>
          </a:xfrm>
          <a:prstGeom prst="rect">
            <a:avLst/>
          </a:prstGeom>
          <a:noFill/>
          <a:ln w="9525">
            <a:noFill/>
            <a:miter lim="800000"/>
            <a:headEnd/>
            <a:tailEnd/>
          </a:ln>
        </p:spPr>
      </p:pic>
      <p:pic>
        <p:nvPicPr>
          <p:cNvPr id="11" name="Picture 10" descr="European Commission.png"/>
          <p:cNvPicPr>
            <a:picLocks noChangeAspect="1"/>
          </p:cNvPicPr>
          <p:nvPr/>
        </p:nvPicPr>
        <p:blipFill>
          <a:blip r:embed="rId3" cstate="print"/>
          <a:srcRect/>
          <a:stretch>
            <a:fillRect/>
          </a:stretch>
        </p:blipFill>
        <p:spPr bwMode="auto">
          <a:xfrm>
            <a:off x="5076825" y="1989138"/>
            <a:ext cx="1789113" cy="1239837"/>
          </a:xfrm>
          <a:prstGeom prst="rect">
            <a:avLst/>
          </a:prstGeom>
          <a:noFill/>
          <a:ln w="9525">
            <a:noFill/>
            <a:miter lim="800000"/>
            <a:headEnd/>
            <a:tailEnd/>
          </a:ln>
        </p:spPr>
      </p:pic>
      <p:pic>
        <p:nvPicPr>
          <p:cNvPr id="12" name="Picture 11" descr="global compact.png"/>
          <p:cNvPicPr>
            <a:picLocks noChangeAspect="1"/>
          </p:cNvPicPr>
          <p:nvPr/>
        </p:nvPicPr>
        <p:blipFill>
          <a:blip r:embed="rId4" cstate="print"/>
          <a:srcRect/>
          <a:stretch>
            <a:fillRect/>
          </a:stretch>
        </p:blipFill>
        <p:spPr bwMode="auto">
          <a:xfrm>
            <a:off x="2771775" y="4005263"/>
            <a:ext cx="3395663" cy="746125"/>
          </a:xfrm>
          <a:prstGeom prst="rect">
            <a:avLst/>
          </a:prstGeom>
          <a:noFill/>
          <a:ln w="9525">
            <a:noFill/>
            <a:miter lim="800000"/>
            <a:headEnd/>
            <a:tailEnd/>
          </a:ln>
        </p:spPr>
      </p:pic>
      <p:pic>
        <p:nvPicPr>
          <p:cNvPr id="13" name="Picture 12" descr="World Economic Forum.png"/>
          <p:cNvPicPr>
            <a:picLocks noChangeAspect="1"/>
          </p:cNvPicPr>
          <p:nvPr/>
        </p:nvPicPr>
        <p:blipFill>
          <a:blip r:embed="rId5" cstate="print"/>
          <a:srcRect/>
          <a:stretch>
            <a:fillRect/>
          </a:stretch>
        </p:blipFill>
        <p:spPr bwMode="auto">
          <a:xfrm>
            <a:off x="6804025" y="3716338"/>
            <a:ext cx="1770063" cy="1135062"/>
          </a:xfrm>
          <a:prstGeom prst="rect">
            <a:avLst/>
          </a:prstGeom>
          <a:noFill/>
          <a:ln w="9525">
            <a:noFill/>
            <a:miter lim="800000"/>
            <a:headEnd/>
            <a:tailEnd/>
          </a:ln>
        </p:spPr>
      </p:pic>
      <p:pic>
        <p:nvPicPr>
          <p:cNvPr id="14" name="Picture 13" descr="the world bank.png"/>
          <p:cNvPicPr>
            <a:picLocks noChangeAspect="1"/>
          </p:cNvPicPr>
          <p:nvPr/>
        </p:nvPicPr>
        <p:blipFill>
          <a:blip r:embed="rId6" cstate="print"/>
          <a:srcRect/>
          <a:stretch>
            <a:fillRect/>
          </a:stretch>
        </p:blipFill>
        <p:spPr bwMode="auto">
          <a:xfrm>
            <a:off x="3059113" y="5661025"/>
            <a:ext cx="2617787" cy="519113"/>
          </a:xfrm>
          <a:prstGeom prst="rect">
            <a:avLst/>
          </a:prstGeom>
          <a:noFill/>
          <a:ln w="9525">
            <a:noFill/>
            <a:miter lim="800000"/>
            <a:headEnd/>
            <a:tailEnd/>
          </a:ln>
        </p:spPr>
      </p:pic>
      <p:pic>
        <p:nvPicPr>
          <p:cNvPr id="15" name="Picture 14" descr="IFC.jpg"/>
          <p:cNvPicPr>
            <a:picLocks noChangeAspect="1"/>
          </p:cNvPicPr>
          <p:nvPr/>
        </p:nvPicPr>
        <p:blipFill>
          <a:blip r:embed="rId7" cstate="print"/>
          <a:srcRect/>
          <a:stretch>
            <a:fillRect/>
          </a:stretch>
        </p:blipFill>
        <p:spPr bwMode="auto">
          <a:xfrm>
            <a:off x="6227763" y="5300663"/>
            <a:ext cx="2705100" cy="1265237"/>
          </a:xfrm>
          <a:prstGeom prst="rect">
            <a:avLst/>
          </a:prstGeom>
          <a:noFill/>
          <a:ln w="9525">
            <a:noFill/>
            <a:miter lim="800000"/>
            <a:headEnd/>
            <a:tailEnd/>
          </a:ln>
        </p:spPr>
      </p:pic>
      <p:pic>
        <p:nvPicPr>
          <p:cNvPr id="17" name="Picture 16" descr="UN.png"/>
          <p:cNvPicPr>
            <a:picLocks noChangeAspect="1"/>
          </p:cNvPicPr>
          <p:nvPr/>
        </p:nvPicPr>
        <p:blipFill>
          <a:blip r:embed="rId8" cstate="print"/>
          <a:srcRect/>
          <a:stretch>
            <a:fillRect/>
          </a:stretch>
        </p:blipFill>
        <p:spPr bwMode="auto">
          <a:xfrm>
            <a:off x="684213" y="3716338"/>
            <a:ext cx="1214437" cy="1216025"/>
          </a:xfrm>
          <a:prstGeom prst="rect">
            <a:avLst/>
          </a:prstGeom>
          <a:noFill/>
          <a:ln w="9525">
            <a:noFill/>
            <a:miter lim="800000"/>
            <a:headEnd/>
            <a:tailEnd/>
          </a:ln>
        </p:spPr>
      </p:pic>
      <p:pic>
        <p:nvPicPr>
          <p:cNvPr id="18" name="Picture 17" descr="UNWomen.png"/>
          <p:cNvPicPr>
            <a:picLocks noChangeAspect="1"/>
          </p:cNvPicPr>
          <p:nvPr/>
        </p:nvPicPr>
        <p:blipFill>
          <a:blip r:embed="rId9" cstate="print"/>
          <a:srcRect/>
          <a:stretch>
            <a:fillRect/>
          </a:stretch>
        </p:blipFill>
        <p:spPr bwMode="auto">
          <a:xfrm>
            <a:off x="2627313" y="2276475"/>
            <a:ext cx="1762125" cy="533400"/>
          </a:xfrm>
          <a:prstGeom prst="rect">
            <a:avLst/>
          </a:prstGeom>
          <a:noFill/>
          <a:ln w="9525">
            <a:noFill/>
            <a:miter lim="800000"/>
            <a:headEnd/>
            <a:tailEnd/>
          </a:ln>
        </p:spPr>
      </p:pic>
      <p:pic>
        <p:nvPicPr>
          <p:cNvPr id="19" name="Picture 18" descr="ILO.png"/>
          <p:cNvPicPr>
            <a:picLocks noChangeAspect="1"/>
          </p:cNvPicPr>
          <p:nvPr/>
        </p:nvPicPr>
        <p:blipFill>
          <a:blip r:embed="rId10" cstate="print"/>
          <a:srcRect/>
          <a:stretch>
            <a:fillRect/>
          </a:stretch>
        </p:blipFill>
        <p:spPr bwMode="auto">
          <a:xfrm>
            <a:off x="0" y="1989138"/>
            <a:ext cx="2663825" cy="1473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par>
                                <p:cTn id="20" presetID="3"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brain manwomen.jpg"/>
          <p:cNvPicPr>
            <a:picLocks noChangeAspect="1"/>
          </p:cNvPicPr>
          <p:nvPr/>
        </p:nvPicPr>
        <p:blipFill>
          <a:blip r:embed="rId2" cstate="print"/>
          <a:srcRect/>
          <a:stretch>
            <a:fillRect/>
          </a:stretch>
        </p:blipFill>
        <p:spPr bwMode="auto">
          <a:xfrm>
            <a:off x="755650" y="1844675"/>
            <a:ext cx="3455988" cy="3455988"/>
          </a:xfrm>
          <a:prstGeom prst="rect">
            <a:avLst/>
          </a:prstGeom>
          <a:noFill/>
          <a:ln w="9525">
            <a:noFill/>
            <a:miter lim="800000"/>
            <a:headEnd/>
            <a:tailEnd/>
          </a:ln>
        </p:spPr>
      </p:pic>
      <p:pic>
        <p:nvPicPr>
          <p:cNvPr id="13315" name="Picture 4" descr="brain.jpg"/>
          <p:cNvPicPr>
            <a:picLocks noChangeAspect="1"/>
          </p:cNvPicPr>
          <p:nvPr/>
        </p:nvPicPr>
        <p:blipFill>
          <a:blip r:embed="rId3" cstate="print"/>
          <a:srcRect/>
          <a:stretch>
            <a:fillRect/>
          </a:stretch>
        </p:blipFill>
        <p:spPr bwMode="auto">
          <a:xfrm>
            <a:off x="4572000" y="3044825"/>
            <a:ext cx="3529013" cy="2655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3" y="2276475"/>
            <a:ext cx="7772400" cy="2744788"/>
          </a:xfrm>
        </p:spPr>
        <p:txBody>
          <a:bodyPr/>
          <a:lstStyle/>
          <a:p>
            <a:pPr eaLnBrk="1" hangingPunct="1"/>
            <a:r>
              <a:rPr lang="hr-HR" sz="2400" smtClean="0"/>
              <a:t>Poboljšava “angažiranost” zaposlenih</a:t>
            </a:r>
          </a:p>
          <a:p>
            <a:pPr eaLnBrk="1" hangingPunct="1"/>
            <a:r>
              <a:rPr lang="hr-HR" sz="2400" smtClean="0"/>
              <a:t>Povećava zadržavanje žena</a:t>
            </a:r>
          </a:p>
          <a:p>
            <a:pPr eaLnBrk="1" hangingPunct="1"/>
            <a:r>
              <a:rPr lang="hr-HR" sz="2400" smtClean="0"/>
              <a:t>Smanjuje operativne troškove, stope izostanaka, fluktuaciju</a:t>
            </a:r>
          </a:p>
          <a:p>
            <a:pPr eaLnBrk="1" hangingPunct="1"/>
            <a:r>
              <a:rPr lang="hr-HR" sz="2400" smtClean="0"/>
              <a:t>Smanjuje jaz plaća (gender pay gap)</a:t>
            </a:r>
          </a:p>
          <a:p>
            <a:pPr eaLnBrk="1" hangingPunct="1">
              <a:buFontTx/>
              <a:buNone/>
            </a:pPr>
            <a:endParaRPr lang="hr-HR" sz="2400" smtClean="0"/>
          </a:p>
        </p:txBody>
      </p:sp>
      <p:sp>
        <p:nvSpPr>
          <p:cNvPr id="4" name="TextBox 3"/>
          <p:cNvSpPr txBox="1">
            <a:spLocks noChangeArrowheads="1"/>
          </p:cNvSpPr>
          <p:nvPr/>
        </p:nvSpPr>
        <p:spPr bwMode="auto">
          <a:xfrm>
            <a:off x="539750" y="1125538"/>
            <a:ext cx="5770563" cy="830262"/>
          </a:xfrm>
          <a:prstGeom prst="rect">
            <a:avLst/>
          </a:prstGeom>
          <a:noFill/>
          <a:ln w="9525">
            <a:noFill/>
            <a:miter lim="800000"/>
            <a:headEnd/>
            <a:tailEnd/>
          </a:ln>
        </p:spPr>
        <p:txBody>
          <a:bodyPr wrap="none">
            <a:spAutoFit/>
          </a:bodyPr>
          <a:lstStyle/>
          <a:p>
            <a:pPr eaLnBrk="0" hangingPunct="0"/>
            <a:r>
              <a:rPr lang="hr-HR" sz="2800" b="1"/>
              <a:t>FAMILY FRIENDLY WORKPLACE</a:t>
            </a:r>
          </a:p>
          <a:p>
            <a:pPr eaLnBrk="0" hangingPunct="0"/>
            <a:r>
              <a:rPr lang="hr-HR" sz="2000"/>
              <a:t>obiteljski odgovorno</a:t>
            </a:r>
          </a:p>
        </p:txBody>
      </p:sp>
      <p:sp>
        <p:nvSpPr>
          <p:cNvPr id="5" name="Down Arrow 4"/>
          <p:cNvSpPr/>
          <p:nvPr/>
        </p:nvSpPr>
        <p:spPr bwMode="auto">
          <a:xfrm>
            <a:off x="2339975" y="4797425"/>
            <a:ext cx="2736850" cy="576263"/>
          </a:xfrm>
          <a:prstGeom prst="downArrow">
            <a:avLst/>
          </a:prstGeom>
          <a:solidFill>
            <a:srgbClr val="00206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eaLnBrk="0" hangingPunct="0">
              <a:defRPr/>
            </a:pPr>
            <a:endParaRPr lang="hr-HR" sz="1200" b="1" dirty="0">
              <a:solidFill>
                <a:schemeClr val="bg1"/>
              </a:solidFill>
              <a:latin typeface="Arial" charset="0"/>
              <a:ea typeface="ＭＳ Ｐゴシック" charset="-128"/>
              <a:cs typeface="+mn-cs"/>
            </a:endParaRPr>
          </a:p>
        </p:txBody>
      </p:sp>
      <p:sp>
        <p:nvSpPr>
          <p:cNvPr id="6" name="TextBox 5"/>
          <p:cNvSpPr txBox="1">
            <a:spLocks noChangeArrowheads="1"/>
          </p:cNvSpPr>
          <p:nvPr/>
        </p:nvSpPr>
        <p:spPr bwMode="auto">
          <a:xfrm>
            <a:off x="971550" y="5445125"/>
            <a:ext cx="6470650" cy="831850"/>
          </a:xfrm>
          <a:prstGeom prst="rect">
            <a:avLst/>
          </a:prstGeom>
          <a:solidFill>
            <a:srgbClr val="002060"/>
          </a:solidFill>
          <a:ln w="9525">
            <a:noFill/>
            <a:miter lim="800000"/>
            <a:headEnd/>
            <a:tailEnd/>
          </a:ln>
        </p:spPr>
        <p:txBody>
          <a:bodyPr wrap="none">
            <a:spAutoFit/>
          </a:bodyPr>
          <a:lstStyle/>
          <a:p>
            <a:pPr eaLnBrk="0" hangingPunct="0"/>
            <a:r>
              <a:rPr lang="hr-HR">
                <a:solidFill>
                  <a:schemeClr val="bg1"/>
                </a:solidFill>
              </a:rPr>
              <a:t>43 posto viši prihodi (uključenost zaposlenih); </a:t>
            </a:r>
          </a:p>
          <a:p>
            <a:pPr eaLnBrk="0" hangingPunct="0"/>
            <a:r>
              <a:rPr lang="hr-HR">
                <a:solidFill>
                  <a:schemeClr val="bg1"/>
                </a:solidFill>
              </a:rPr>
              <a:t>Poboljšanje radnog učinka za 20 posto* </a:t>
            </a:r>
          </a:p>
        </p:txBody>
      </p:sp>
      <p:sp>
        <p:nvSpPr>
          <p:cNvPr id="7" name="TextBox 6"/>
          <p:cNvSpPr txBox="1">
            <a:spLocks noChangeArrowheads="1"/>
          </p:cNvSpPr>
          <p:nvPr/>
        </p:nvSpPr>
        <p:spPr bwMode="auto">
          <a:xfrm>
            <a:off x="179388" y="6550025"/>
            <a:ext cx="5781675" cy="307975"/>
          </a:xfrm>
          <a:prstGeom prst="rect">
            <a:avLst/>
          </a:prstGeom>
          <a:noFill/>
          <a:ln w="9525">
            <a:noFill/>
            <a:miter lim="800000"/>
            <a:headEnd/>
            <a:tailEnd/>
          </a:ln>
        </p:spPr>
        <p:txBody>
          <a:bodyPr wrap="none">
            <a:spAutoFit/>
          </a:bodyPr>
          <a:lstStyle/>
          <a:p>
            <a:pPr eaLnBrk="0" hangingPunct="0"/>
            <a:r>
              <a:rPr lang="hr-HR" sz="1400" i="1"/>
              <a:t>Visser, Wl. (2012). Family friendly enterprise, The Guardian </a:t>
            </a:r>
            <a:r>
              <a:rPr lang="hr-HR" sz="1400" i="1">
                <a:solidFill>
                  <a:srgbClr val="FF0000"/>
                </a:solidFill>
              </a:rPr>
              <a:t>(Slovenija)</a:t>
            </a:r>
          </a:p>
        </p:txBody>
      </p:sp>
      <p:pic>
        <p:nvPicPr>
          <p:cNvPr id="8" name="Slika 1"/>
          <p:cNvPicPr/>
          <p:nvPr/>
        </p:nvPicPr>
        <p:blipFill>
          <a:blip r:embed="rId2" cstate="print"/>
          <a:srcRect/>
          <a:stretch>
            <a:fillRect/>
          </a:stretch>
        </p:blipFill>
        <p:spPr bwMode="auto">
          <a:xfrm>
            <a:off x="5580112" y="1"/>
            <a:ext cx="3563888" cy="620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linds(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188" y="1773238"/>
            <a:ext cx="7772400" cy="2303462"/>
          </a:xfrm>
        </p:spPr>
        <p:txBody>
          <a:bodyPr/>
          <a:lstStyle/>
          <a:p>
            <a:pPr eaLnBrk="1" hangingPunct="1"/>
            <a:r>
              <a:rPr lang="hr-HR" sz="2400" smtClean="0"/>
              <a:t>Konkurentna prednost</a:t>
            </a:r>
          </a:p>
          <a:p>
            <a:pPr eaLnBrk="1" hangingPunct="1"/>
            <a:r>
              <a:rPr lang="hr-HR" sz="2400" smtClean="0"/>
              <a:t>Bogatija baza talenata</a:t>
            </a:r>
          </a:p>
          <a:p>
            <a:pPr eaLnBrk="1" hangingPunct="1"/>
            <a:r>
              <a:rPr lang="hr-HR" sz="2400" smtClean="0"/>
              <a:t>Veća produktivnost</a:t>
            </a:r>
          </a:p>
          <a:p>
            <a:pPr eaLnBrk="1" hangingPunct="1"/>
            <a:r>
              <a:rPr lang="hr-HR" sz="2400" smtClean="0"/>
              <a:t>Bolji uvid u tržišne i potrebe potrošača</a:t>
            </a:r>
          </a:p>
          <a:p>
            <a:pPr eaLnBrk="1" hangingPunct="1"/>
            <a:r>
              <a:rPr lang="hr-HR" sz="2400" smtClean="0"/>
              <a:t>Poboljšana reputacija – privlačenje najboljih talenata</a:t>
            </a:r>
          </a:p>
          <a:p>
            <a:pPr eaLnBrk="1" hangingPunct="1"/>
            <a:endParaRPr lang="hr-HR" sz="2400" smtClean="0"/>
          </a:p>
        </p:txBody>
      </p:sp>
      <p:sp>
        <p:nvSpPr>
          <p:cNvPr id="4" name="TextBox 3"/>
          <p:cNvSpPr txBox="1">
            <a:spLocks noChangeArrowheads="1"/>
          </p:cNvSpPr>
          <p:nvPr/>
        </p:nvSpPr>
        <p:spPr bwMode="auto">
          <a:xfrm>
            <a:off x="684213" y="1125538"/>
            <a:ext cx="4826000" cy="522287"/>
          </a:xfrm>
          <a:prstGeom prst="rect">
            <a:avLst/>
          </a:prstGeom>
          <a:noFill/>
          <a:ln w="9525">
            <a:noFill/>
            <a:miter lim="800000"/>
            <a:headEnd/>
            <a:tailEnd/>
          </a:ln>
        </p:spPr>
        <p:txBody>
          <a:bodyPr wrap="none">
            <a:spAutoFit/>
          </a:bodyPr>
          <a:lstStyle/>
          <a:p>
            <a:pPr eaLnBrk="0" hangingPunct="0"/>
            <a:r>
              <a:rPr lang="hr-HR" sz="2800" b="1"/>
              <a:t>RODNA RAVNOPRAVNOST</a:t>
            </a:r>
          </a:p>
        </p:txBody>
      </p:sp>
      <p:sp>
        <p:nvSpPr>
          <p:cNvPr id="5" name="TextBox 4"/>
          <p:cNvSpPr txBox="1">
            <a:spLocks noChangeArrowheads="1"/>
          </p:cNvSpPr>
          <p:nvPr/>
        </p:nvSpPr>
        <p:spPr bwMode="auto">
          <a:xfrm>
            <a:off x="827088" y="4797425"/>
            <a:ext cx="7202487" cy="1570038"/>
          </a:xfrm>
          <a:prstGeom prst="rect">
            <a:avLst/>
          </a:prstGeom>
          <a:solidFill>
            <a:srgbClr val="002060"/>
          </a:solidFill>
          <a:ln w="9525">
            <a:noFill/>
            <a:miter lim="800000"/>
            <a:headEnd/>
            <a:tailEnd/>
          </a:ln>
        </p:spPr>
        <p:txBody>
          <a:bodyPr wrap="none">
            <a:spAutoFit/>
          </a:bodyPr>
          <a:lstStyle/>
          <a:p>
            <a:pPr eaLnBrk="0" hangingPunct="0"/>
            <a:r>
              <a:rPr lang="hr-HR">
                <a:solidFill>
                  <a:schemeClr val="bg1"/>
                </a:solidFill>
              </a:rPr>
              <a:t>25 posto veći GDP (US, 1970-2011)*; </a:t>
            </a:r>
          </a:p>
          <a:p>
            <a:pPr eaLnBrk="0" hangingPunct="0"/>
            <a:r>
              <a:rPr lang="hr-HR">
                <a:solidFill>
                  <a:schemeClr val="bg1"/>
                </a:solidFill>
              </a:rPr>
              <a:t>62 posto veći povrat na investirani kapital (ROIC)** </a:t>
            </a:r>
          </a:p>
          <a:p>
            <a:pPr eaLnBrk="0" hangingPunct="0"/>
            <a:r>
              <a:rPr lang="hr-HR">
                <a:solidFill>
                  <a:schemeClr val="bg1"/>
                </a:solidFill>
              </a:rPr>
              <a:t>53 posto veći povrat na kapital (ROE)</a:t>
            </a:r>
          </a:p>
          <a:p>
            <a:pPr eaLnBrk="0" hangingPunct="0"/>
            <a:r>
              <a:rPr lang="hr-HR">
                <a:solidFill>
                  <a:schemeClr val="bg1"/>
                </a:solidFill>
              </a:rPr>
              <a:t>42 posto veći povrat na prodaju (ROS)</a:t>
            </a:r>
          </a:p>
        </p:txBody>
      </p:sp>
      <p:sp>
        <p:nvSpPr>
          <p:cNvPr id="6" name="Down Arrow 5"/>
          <p:cNvSpPr/>
          <p:nvPr/>
        </p:nvSpPr>
        <p:spPr bwMode="auto">
          <a:xfrm>
            <a:off x="2411413" y="4076700"/>
            <a:ext cx="2665412" cy="504825"/>
          </a:xfrm>
          <a:prstGeom prst="downArrow">
            <a:avLst>
              <a:gd name="adj1" fmla="val 50000"/>
              <a:gd name="adj2" fmla="val 51499"/>
            </a:avLst>
          </a:prstGeom>
          <a:solidFill>
            <a:srgbClr val="00206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eaLnBrk="0" hangingPunct="0">
              <a:defRPr/>
            </a:pPr>
            <a:endParaRPr lang="hr-HR" sz="1200" b="1" dirty="0">
              <a:solidFill>
                <a:schemeClr val="bg1"/>
              </a:solidFill>
              <a:latin typeface="Arial" charset="0"/>
              <a:ea typeface="ＭＳ Ｐゴシック" charset="-128"/>
              <a:cs typeface="+mn-cs"/>
            </a:endParaRPr>
          </a:p>
        </p:txBody>
      </p:sp>
      <p:sp>
        <p:nvSpPr>
          <p:cNvPr id="7" name="TextBox 6"/>
          <p:cNvSpPr txBox="1">
            <a:spLocks noChangeArrowheads="1"/>
          </p:cNvSpPr>
          <p:nvPr/>
        </p:nvSpPr>
        <p:spPr bwMode="auto">
          <a:xfrm>
            <a:off x="684213" y="6581775"/>
            <a:ext cx="2584450" cy="276225"/>
          </a:xfrm>
          <a:prstGeom prst="rect">
            <a:avLst/>
          </a:prstGeom>
          <a:noFill/>
          <a:ln w="9525">
            <a:noFill/>
            <a:miter lim="800000"/>
            <a:headEnd/>
            <a:tailEnd/>
          </a:ln>
        </p:spPr>
        <p:txBody>
          <a:bodyPr wrap="none">
            <a:spAutoFit/>
          </a:bodyPr>
          <a:lstStyle/>
          <a:p>
            <a:pPr eaLnBrk="0" hangingPunct="0"/>
            <a:r>
              <a:rPr lang="hr-HR" sz="1200" i="1"/>
              <a:t>* McKinsey, 2011; ** Catalyst, 2007</a:t>
            </a:r>
          </a:p>
        </p:txBody>
      </p:sp>
      <p:pic>
        <p:nvPicPr>
          <p:cNvPr id="8" name="Slika 1"/>
          <p:cNvPicPr/>
          <p:nvPr/>
        </p:nvPicPr>
        <p:blipFill>
          <a:blip r:embed="rId2" cstate="print"/>
          <a:srcRect/>
          <a:stretch>
            <a:fillRect/>
          </a:stretch>
        </p:blipFill>
        <p:spPr bwMode="auto">
          <a:xfrm>
            <a:off x="5580112" y="1"/>
            <a:ext cx="3563888" cy="620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horizontal)">
                                      <p:cBhvr>
                                        <p:cTn id="40" dur="500"/>
                                        <p:tgtEl>
                                          <p:spTgt spid="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3094112" cy="511696"/>
          </a:xfrm>
        </p:spPr>
        <p:txBody>
          <a:bodyPr>
            <a:normAutofit fontScale="62500" lnSpcReduction="20000"/>
          </a:bodyPr>
          <a:lstStyle/>
          <a:p>
            <a:pPr>
              <a:buNone/>
            </a:pPr>
            <a:r>
              <a:rPr lang="hr-HR" sz="2400" b="1" dirty="0" smtClean="0"/>
              <a:t>Zaposlenost žena</a:t>
            </a:r>
          </a:p>
          <a:p>
            <a:pPr>
              <a:buNone/>
            </a:pPr>
            <a:r>
              <a:rPr lang="hr-HR" sz="2400" b="1" dirty="0" smtClean="0"/>
              <a:t>(19-64)</a:t>
            </a:r>
            <a:endParaRPr lang="hr-HR" sz="2400" b="1" dirty="0"/>
          </a:p>
        </p:txBody>
      </p:sp>
      <p:sp>
        <p:nvSpPr>
          <p:cNvPr id="6" name="Content Placeholder 2"/>
          <p:cNvSpPr txBox="1">
            <a:spLocks/>
          </p:cNvSpPr>
          <p:nvPr/>
        </p:nvSpPr>
        <p:spPr bwMode="auto">
          <a:xfrm>
            <a:off x="539552" y="2636912"/>
            <a:ext cx="2376264"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hr-HR" sz="2400" b="1" i="0" u="none" strike="noStrike" kern="0" cap="none" spc="0" normalizeH="0" baseline="0" noProof="0" dirty="0" smtClean="0">
                <a:ln>
                  <a:noFill/>
                </a:ln>
                <a:solidFill>
                  <a:schemeClr val="tx1"/>
                </a:solidFill>
                <a:effectLst/>
                <a:uLnTx/>
                <a:uFillTx/>
                <a:latin typeface="+mn-lt"/>
                <a:ea typeface="+mn-ea"/>
                <a:cs typeface="+mn-cs"/>
              </a:rPr>
              <a:t>Rodni jaz </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hr-HR" sz="2400" b="1" i="0" u="none" strike="noStrike" kern="0" cap="none" spc="0" normalizeH="0" baseline="0" noProof="0" dirty="0" smtClean="0">
                <a:ln>
                  <a:noFill/>
                </a:ln>
                <a:solidFill>
                  <a:schemeClr val="tx1"/>
                </a:solidFill>
                <a:effectLst/>
                <a:uLnTx/>
                <a:uFillTx/>
                <a:latin typeface="+mn-lt"/>
                <a:ea typeface="+mn-ea"/>
                <a:cs typeface="+mn-cs"/>
              </a:rPr>
              <a:t>zaposlenosti  </a:t>
            </a:r>
            <a:endParaRPr kumimoji="0" lang="hr-HR" sz="2400" b="1" i="0" u="none" strike="noStrike" kern="0" cap="none" spc="0" normalizeH="0" baseline="0" noProof="0" dirty="0">
              <a:ln>
                <a:noFill/>
              </a:ln>
              <a:solidFill>
                <a:schemeClr val="tx1"/>
              </a:solidFill>
              <a:effectLst/>
              <a:uLnTx/>
              <a:uFillTx/>
              <a:latin typeface="+mn-lt"/>
              <a:ea typeface="+mn-ea"/>
              <a:cs typeface="+mn-cs"/>
            </a:endParaRPr>
          </a:p>
        </p:txBody>
      </p:sp>
      <p:sp>
        <p:nvSpPr>
          <p:cNvPr id="8" name="TextBox 7"/>
          <p:cNvSpPr txBox="1"/>
          <p:nvPr/>
        </p:nvSpPr>
        <p:spPr>
          <a:xfrm>
            <a:off x="467544" y="4653136"/>
            <a:ext cx="3877985" cy="1015663"/>
          </a:xfrm>
          <a:prstGeom prst="rect">
            <a:avLst/>
          </a:prstGeom>
          <a:noFill/>
        </p:spPr>
        <p:txBody>
          <a:bodyPr wrap="none" rtlCol="0">
            <a:spAutoFit/>
          </a:bodyPr>
          <a:lstStyle/>
          <a:p>
            <a:r>
              <a:rPr lang="hr-HR" sz="2000" b="1" dirty="0" smtClean="0"/>
              <a:t>Žene su obrazovanije, </a:t>
            </a:r>
          </a:p>
          <a:p>
            <a:r>
              <a:rPr lang="hr-HR" sz="2000" b="1" dirty="0" smtClean="0"/>
              <a:t>ali duže izostaju s tržišta rada </a:t>
            </a:r>
          </a:p>
          <a:p>
            <a:r>
              <a:rPr lang="hr-HR" sz="2000" b="1" dirty="0" smtClean="0"/>
              <a:t>zbog majčinstva  		</a:t>
            </a:r>
            <a:endParaRPr lang="hr-HR" sz="2000" b="1" dirty="0"/>
          </a:p>
        </p:txBody>
      </p:sp>
      <p:sp>
        <p:nvSpPr>
          <p:cNvPr id="10" name="TextBox 9"/>
          <p:cNvSpPr txBox="1"/>
          <p:nvPr/>
        </p:nvSpPr>
        <p:spPr>
          <a:xfrm>
            <a:off x="5076056" y="4221088"/>
            <a:ext cx="2762295" cy="646331"/>
          </a:xfrm>
          <a:prstGeom prst="rect">
            <a:avLst/>
          </a:prstGeom>
          <a:noFill/>
        </p:spPr>
        <p:txBody>
          <a:bodyPr wrap="none" rtlCol="0">
            <a:spAutoFit/>
          </a:bodyPr>
          <a:lstStyle/>
          <a:p>
            <a:r>
              <a:rPr lang="hr-HR" sz="1800" b="1" dirty="0" smtClean="0"/>
              <a:t>Ograničena mogućnost</a:t>
            </a:r>
          </a:p>
          <a:p>
            <a:r>
              <a:rPr lang="hr-HR" sz="1800" b="1" dirty="0" smtClean="0"/>
              <a:t>napredovanja</a:t>
            </a:r>
            <a:endParaRPr lang="hr-HR" sz="1800" b="1" dirty="0"/>
          </a:p>
        </p:txBody>
      </p:sp>
      <p:sp>
        <p:nvSpPr>
          <p:cNvPr id="12" name="TextBox 11"/>
          <p:cNvSpPr txBox="1"/>
          <p:nvPr/>
        </p:nvSpPr>
        <p:spPr>
          <a:xfrm>
            <a:off x="5148064" y="5013176"/>
            <a:ext cx="3544625" cy="369332"/>
          </a:xfrm>
          <a:prstGeom prst="rect">
            <a:avLst/>
          </a:prstGeom>
          <a:noFill/>
        </p:spPr>
        <p:txBody>
          <a:bodyPr wrap="none" rtlCol="0">
            <a:spAutoFit/>
          </a:bodyPr>
          <a:lstStyle/>
          <a:p>
            <a:r>
              <a:rPr lang="hr-HR" sz="1800" b="1" dirty="0" smtClean="0"/>
              <a:t>Veći rizik siromaštva, mirovine</a:t>
            </a:r>
          </a:p>
        </p:txBody>
      </p:sp>
      <p:sp>
        <p:nvSpPr>
          <p:cNvPr id="14" name="TextBox 13"/>
          <p:cNvSpPr txBox="1"/>
          <p:nvPr/>
        </p:nvSpPr>
        <p:spPr>
          <a:xfrm>
            <a:off x="5099303" y="5517232"/>
            <a:ext cx="4044697" cy="646331"/>
          </a:xfrm>
          <a:prstGeom prst="rect">
            <a:avLst/>
          </a:prstGeom>
          <a:noFill/>
        </p:spPr>
        <p:txBody>
          <a:bodyPr wrap="none" rtlCol="0">
            <a:spAutoFit/>
          </a:bodyPr>
          <a:lstStyle/>
          <a:p>
            <a:r>
              <a:rPr lang="hr-HR" sz="1800" b="1" dirty="0" smtClean="0"/>
              <a:t>Negativan populacijski trend = </a:t>
            </a:r>
          </a:p>
          <a:p>
            <a:r>
              <a:rPr lang="hr-HR" sz="1800" b="1" dirty="0" smtClean="0"/>
              <a:t>negativan utjecaj na javne financije</a:t>
            </a:r>
            <a:endParaRPr lang="hr-HR" sz="1800" b="1" dirty="0"/>
          </a:p>
        </p:txBody>
      </p:sp>
      <p:sp>
        <p:nvSpPr>
          <p:cNvPr id="15" name="Oval 14"/>
          <p:cNvSpPr/>
          <p:nvPr/>
        </p:nvSpPr>
        <p:spPr bwMode="auto">
          <a:xfrm>
            <a:off x="3707904" y="1052736"/>
            <a:ext cx="1512168" cy="1368152"/>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r-HR" b="1" i="0" u="none" strike="noStrike" cap="none" normalizeH="0" baseline="0" dirty="0" smtClean="0">
                <a:ln>
                  <a:noFill/>
                </a:ln>
                <a:solidFill>
                  <a:schemeClr val="bg1"/>
                </a:solidFill>
                <a:effectLst/>
                <a:latin typeface="Arial" charset="0"/>
                <a:ea typeface="ＭＳ Ｐゴシック" charset="-128"/>
              </a:rPr>
              <a:t>EU 63,5%</a:t>
            </a:r>
          </a:p>
        </p:txBody>
      </p:sp>
      <p:sp>
        <p:nvSpPr>
          <p:cNvPr id="16" name="Oval 15"/>
          <p:cNvSpPr/>
          <p:nvPr/>
        </p:nvSpPr>
        <p:spPr bwMode="auto">
          <a:xfrm>
            <a:off x="5436096" y="1052736"/>
            <a:ext cx="1440160" cy="1368152"/>
          </a:xfrm>
          <a:prstGeom prst="ellipse">
            <a:avLst/>
          </a:prstGeom>
          <a:solidFill>
            <a:srgbClr val="68078F"/>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r-HR" sz="2400" b="1" i="0" u="none" strike="noStrike" cap="none" normalizeH="0" baseline="0" dirty="0" smtClean="0">
                <a:ln>
                  <a:noFill/>
                </a:ln>
                <a:solidFill>
                  <a:schemeClr val="bg1"/>
                </a:solidFill>
                <a:effectLst/>
                <a:latin typeface="Arial" charset="0"/>
                <a:ea typeface="ＭＳ Ｐゴシック" charset="-128"/>
              </a:rPr>
              <a:t>HR</a:t>
            </a:r>
          </a:p>
          <a:p>
            <a:pPr marL="0" marR="0" indent="0" algn="ctr" defTabSz="914400" rtl="0" eaLnBrk="0" fontAlgn="base" latinLnBrk="0" hangingPunct="0">
              <a:lnSpc>
                <a:spcPct val="100000"/>
              </a:lnSpc>
              <a:spcBef>
                <a:spcPct val="0"/>
              </a:spcBef>
              <a:spcAft>
                <a:spcPct val="0"/>
              </a:spcAft>
              <a:buClrTx/>
              <a:buSzTx/>
              <a:buFontTx/>
              <a:buNone/>
              <a:tabLst/>
            </a:pPr>
            <a:r>
              <a:rPr kumimoji="0" lang="hr-HR" sz="2400" b="1" i="0" u="none" strike="noStrike" cap="none" normalizeH="0" baseline="0" dirty="0" smtClean="0">
                <a:ln>
                  <a:noFill/>
                </a:ln>
                <a:solidFill>
                  <a:schemeClr val="bg1"/>
                </a:solidFill>
                <a:effectLst/>
                <a:latin typeface="Arial" charset="0"/>
                <a:ea typeface="ＭＳ Ｐゴシック" charset="-128"/>
              </a:rPr>
              <a:t>55%</a:t>
            </a:r>
          </a:p>
        </p:txBody>
      </p:sp>
      <p:sp>
        <p:nvSpPr>
          <p:cNvPr id="17" name="Oval 16"/>
          <p:cNvSpPr/>
          <p:nvPr/>
        </p:nvSpPr>
        <p:spPr bwMode="auto">
          <a:xfrm>
            <a:off x="3779912" y="2492896"/>
            <a:ext cx="1440160" cy="1224136"/>
          </a:xfrm>
          <a:prstGeom prst="ellipse">
            <a:avLst/>
          </a:prstGeom>
          <a:solidFill>
            <a:srgbClr val="D862CA"/>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tx1"/>
                </a:solidFill>
                <a:effectLst/>
                <a:latin typeface="Arial" charset="0"/>
                <a:ea typeface="ＭＳ Ｐゴシック" charset="-128"/>
              </a:rPr>
              <a:t>2,5 % BNP     EU</a:t>
            </a:r>
          </a:p>
        </p:txBody>
      </p:sp>
      <p:sp>
        <p:nvSpPr>
          <p:cNvPr id="18" name="Right Brace 17"/>
          <p:cNvSpPr/>
          <p:nvPr/>
        </p:nvSpPr>
        <p:spPr bwMode="auto">
          <a:xfrm>
            <a:off x="4211960" y="4149080"/>
            <a:ext cx="864096" cy="2088232"/>
          </a:xfrm>
          <a:prstGeom prst="rightBrace">
            <a:avLst/>
          </a:prstGeom>
          <a:solidFill>
            <a:schemeClr val="accent2">
              <a:lumMod val="75000"/>
            </a:scheme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Arial" charset="0"/>
              <a:ea typeface="ＭＳ Ｐゴシック" charset="-128"/>
            </a:endParaRPr>
          </a:p>
        </p:txBody>
      </p:sp>
      <p:sp>
        <p:nvSpPr>
          <p:cNvPr id="19" name="Rectangle 18"/>
          <p:cNvSpPr/>
          <p:nvPr/>
        </p:nvSpPr>
        <p:spPr bwMode="auto">
          <a:xfrm>
            <a:off x="467544" y="4149080"/>
            <a:ext cx="3816424" cy="2088232"/>
          </a:xfrm>
          <a:prstGeom prst="rect">
            <a:avLst/>
          </a:prstGeom>
          <a:noFill/>
          <a:ln w="952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hr-HR" sz="2400" b="0" i="0" u="none" strike="noStrike" cap="none" normalizeH="0" baseline="0" smtClean="0">
              <a:ln>
                <a:noFill/>
              </a:ln>
              <a:solidFill>
                <a:schemeClr val="tx1"/>
              </a:solidFill>
              <a:effectLst/>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 name="Content Placeholder 2"/>
          <p:cNvSpPr>
            <a:spLocks noGrp="1"/>
          </p:cNvSpPr>
          <p:nvPr>
            <p:ph idx="1"/>
          </p:nvPr>
        </p:nvSpPr>
        <p:spPr>
          <a:xfrm>
            <a:off x="395536" y="2348880"/>
            <a:ext cx="8229600" cy="1756792"/>
          </a:xfrm>
        </p:spPr>
        <p:txBody>
          <a:bodyPr/>
          <a:lstStyle/>
          <a:p>
            <a:pPr>
              <a:buNone/>
            </a:pPr>
            <a:r>
              <a:rPr lang="hr-HR" dirty="0" smtClean="0">
                <a:solidFill>
                  <a:schemeClr val="bg1"/>
                </a:solidFill>
              </a:rPr>
              <a:t>“Privilegija je nevidljiva onima koji ju imaju”</a:t>
            </a:r>
          </a:p>
          <a:p>
            <a:pPr>
              <a:buNone/>
            </a:pPr>
            <a:endParaRPr lang="hr-HR" dirty="0" smtClean="0">
              <a:solidFill>
                <a:schemeClr val="bg1"/>
              </a:solidFill>
            </a:endParaRPr>
          </a:p>
          <a:p>
            <a:pPr algn="r">
              <a:buNone/>
            </a:pPr>
            <a:r>
              <a:rPr lang="hr-HR" sz="2400" i="1" dirty="0" smtClean="0">
                <a:solidFill>
                  <a:schemeClr val="bg1"/>
                </a:solidFill>
              </a:rPr>
              <a:t>Michael Kimmel, sociolog</a:t>
            </a:r>
            <a:endParaRPr lang="hr-HR" sz="2400" i="1"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ender_Index.png"/>
          <p:cNvPicPr>
            <a:picLocks noChangeAspect="1"/>
          </p:cNvPicPr>
          <p:nvPr/>
        </p:nvPicPr>
        <p:blipFill>
          <a:blip r:embed="rId2" cstate="print"/>
          <a:stretch>
            <a:fillRect/>
          </a:stretch>
        </p:blipFill>
        <p:spPr>
          <a:xfrm>
            <a:off x="0" y="0"/>
            <a:ext cx="6765650" cy="6381328"/>
          </a:xfrm>
          <a:prstGeom prst="rect">
            <a:avLst/>
          </a:prstGeom>
        </p:spPr>
      </p:pic>
      <p:pic>
        <p:nvPicPr>
          <p:cNvPr id="5" name="Picture 4" descr="Gender_Index_2.png"/>
          <p:cNvPicPr>
            <a:picLocks noChangeAspect="1"/>
          </p:cNvPicPr>
          <p:nvPr/>
        </p:nvPicPr>
        <p:blipFill>
          <a:blip r:embed="rId3" cstate="print"/>
          <a:stretch>
            <a:fillRect/>
          </a:stretch>
        </p:blipFill>
        <p:spPr>
          <a:xfrm>
            <a:off x="6526732" y="0"/>
            <a:ext cx="2617268" cy="6858000"/>
          </a:xfrm>
          <a:prstGeom prst="rect">
            <a:avLst/>
          </a:prstGeom>
        </p:spPr>
      </p:pic>
      <p:sp>
        <p:nvSpPr>
          <p:cNvPr id="6" name="TextBox 5"/>
          <p:cNvSpPr txBox="1"/>
          <p:nvPr/>
        </p:nvSpPr>
        <p:spPr>
          <a:xfrm>
            <a:off x="0" y="6581001"/>
            <a:ext cx="4915128" cy="276999"/>
          </a:xfrm>
          <a:prstGeom prst="rect">
            <a:avLst/>
          </a:prstGeom>
          <a:noFill/>
        </p:spPr>
        <p:txBody>
          <a:bodyPr wrap="none" rtlCol="0">
            <a:spAutoFit/>
          </a:bodyPr>
          <a:lstStyle/>
          <a:p>
            <a:r>
              <a:rPr lang="hr-HR" sz="1200" dirty="0" smtClean="0"/>
              <a:t>http://eige.europa.eu/gender-statistics/gender-equality-index/2012/HR</a:t>
            </a:r>
            <a:endParaRPr lang="hr-HR"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71800" y="620688"/>
            <a:ext cx="3240360" cy="3096344"/>
          </a:xfrm>
          <a:prstGeom prst="ellipse">
            <a:avLst/>
          </a:prstGeom>
          <a:solidFill>
            <a:srgbClr val="EC408E"/>
          </a:solidFill>
          <a:ln w="57150">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3800" dirty="0" smtClean="0"/>
              <a:t>?</a:t>
            </a:r>
            <a:endParaRPr lang="hr-HR" sz="13800" dirty="0"/>
          </a:p>
        </p:txBody>
      </p:sp>
      <p:sp>
        <p:nvSpPr>
          <p:cNvPr id="3" name="Content Placeholder 2"/>
          <p:cNvSpPr>
            <a:spLocks noGrp="1"/>
          </p:cNvSpPr>
          <p:nvPr>
            <p:ph idx="1"/>
          </p:nvPr>
        </p:nvSpPr>
        <p:spPr>
          <a:xfrm>
            <a:off x="395536" y="3645024"/>
            <a:ext cx="8229600" cy="2592288"/>
          </a:xfrm>
        </p:spPr>
        <p:txBody>
          <a:bodyPr>
            <a:normAutofit lnSpcReduction="10000"/>
          </a:bodyPr>
          <a:lstStyle/>
          <a:p>
            <a:pPr algn="ctr">
              <a:buNone/>
            </a:pPr>
            <a:endParaRPr lang="hr-HR" sz="3600" dirty="0" smtClean="0"/>
          </a:p>
          <a:p>
            <a:pPr algn="ctr">
              <a:buNone/>
            </a:pPr>
            <a:endParaRPr lang="hr-HR" sz="3600" dirty="0" smtClean="0"/>
          </a:p>
          <a:p>
            <a:pPr algn="ctr">
              <a:buNone/>
            </a:pPr>
            <a:r>
              <a:rPr lang="hr-HR" sz="3600" dirty="0" smtClean="0"/>
              <a:t>S koja 3 izazova se kao žena </a:t>
            </a:r>
          </a:p>
          <a:p>
            <a:pPr algn="ctr">
              <a:buNone/>
            </a:pPr>
            <a:r>
              <a:rPr lang="hr-HR" sz="3600" dirty="0" smtClean="0"/>
              <a:t>najčešće susrećete?</a:t>
            </a:r>
            <a:endParaRPr lang="hr-H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F_Croatia.png"/>
          <p:cNvPicPr>
            <a:picLocks noGrp="1" noChangeAspect="1"/>
          </p:cNvPicPr>
          <p:nvPr>
            <p:ph idx="1"/>
          </p:nvPr>
        </p:nvPicPr>
        <p:blipFill>
          <a:blip r:embed="rId2" cstate="print"/>
          <a:stretch>
            <a:fillRect/>
          </a:stretch>
        </p:blipFill>
        <p:spPr>
          <a:xfrm>
            <a:off x="0" y="0"/>
            <a:ext cx="9141385" cy="6432826"/>
          </a:xfrm>
        </p:spPr>
      </p:pic>
      <p:sp>
        <p:nvSpPr>
          <p:cNvPr id="5" name="Oval 4"/>
          <p:cNvSpPr/>
          <p:nvPr/>
        </p:nvSpPr>
        <p:spPr>
          <a:xfrm>
            <a:off x="6516216" y="4221088"/>
            <a:ext cx="648072" cy="237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Oval 5"/>
          <p:cNvSpPr/>
          <p:nvPr/>
        </p:nvSpPr>
        <p:spPr>
          <a:xfrm>
            <a:off x="7884368" y="4221088"/>
            <a:ext cx="648072" cy="237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Oval 6"/>
          <p:cNvSpPr/>
          <p:nvPr/>
        </p:nvSpPr>
        <p:spPr>
          <a:xfrm>
            <a:off x="7092280" y="4437112"/>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Oval 7"/>
          <p:cNvSpPr/>
          <p:nvPr/>
        </p:nvSpPr>
        <p:spPr>
          <a:xfrm>
            <a:off x="8460432" y="4437112"/>
            <a:ext cx="5040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2" name="Straight Arrow Connector 11"/>
          <p:cNvCxnSpPr/>
          <p:nvPr/>
        </p:nvCxnSpPr>
        <p:spPr>
          <a:xfrm flipH="1" flipV="1">
            <a:off x="467544" y="5229200"/>
            <a:ext cx="792088"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764704"/>
            <a:ext cx="8438660" cy="504056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908720"/>
            <a:ext cx="8828891" cy="530221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5782" y="764704"/>
            <a:ext cx="8852437" cy="532859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5781" y="764704"/>
            <a:ext cx="8852437" cy="532859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6">
              <a:lumMod val="5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hr-HR">
              <a:latin typeface="Arial" charset="0"/>
              <a:ea typeface="ＭＳ Ｐゴシック" charset="-128"/>
              <a:cs typeface="+mn-cs"/>
            </a:endParaRPr>
          </a:p>
        </p:txBody>
      </p:sp>
      <p:pic>
        <p:nvPicPr>
          <p:cNvPr id="14339" name="Picture 4" descr="goals.png"/>
          <p:cNvPicPr>
            <a:picLocks noChangeAspect="1"/>
          </p:cNvPicPr>
          <p:nvPr/>
        </p:nvPicPr>
        <p:blipFill>
          <a:blip r:embed="rId2" cstate="print"/>
          <a:srcRect/>
          <a:stretch>
            <a:fillRect/>
          </a:stretch>
        </p:blipFill>
        <p:spPr bwMode="auto">
          <a:xfrm>
            <a:off x="47625" y="1138238"/>
            <a:ext cx="9096375" cy="455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ustin.png"/>
          <p:cNvPicPr>
            <a:picLocks noChangeAspect="1"/>
          </p:cNvPicPr>
          <p:nvPr/>
        </p:nvPicPr>
        <p:blipFill>
          <a:blip r:embed="rId2" cstate="print"/>
          <a:stretch>
            <a:fillRect/>
          </a:stretch>
        </p:blipFill>
        <p:spPr>
          <a:xfrm>
            <a:off x="0" y="1713928"/>
            <a:ext cx="9144000" cy="5144072"/>
          </a:xfrm>
          <a:prstGeom prst="rect">
            <a:avLst/>
          </a:prstGeom>
        </p:spPr>
      </p:pic>
      <p:sp>
        <p:nvSpPr>
          <p:cNvPr id="6" name="TextBox 5"/>
          <p:cNvSpPr txBox="1"/>
          <p:nvPr/>
        </p:nvSpPr>
        <p:spPr>
          <a:xfrm>
            <a:off x="467544" y="332656"/>
            <a:ext cx="3816424" cy="830997"/>
          </a:xfrm>
          <a:prstGeom prst="rect">
            <a:avLst/>
          </a:prstGeom>
          <a:noFill/>
        </p:spPr>
        <p:txBody>
          <a:bodyPr wrap="square" rtlCol="0">
            <a:spAutoFit/>
          </a:bodyPr>
          <a:lstStyle/>
          <a:p>
            <a:r>
              <a:rPr lang="hr-HR" sz="4800" b="1" dirty="0" smtClean="0"/>
              <a:t>Jer je 2016!</a:t>
            </a:r>
            <a:endParaRPr lang="hr-HR" sz="4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71800" y="620688"/>
            <a:ext cx="3240360" cy="3096344"/>
          </a:xfrm>
          <a:prstGeom prst="ellipse">
            <a:avLst/>
          </a:prstGeom>
          <a:solidFill>
            <a:srgbClr val="EC408E"/>
          </a:solidFill>
          <a:ln w="57150">
            <a:noFill/>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3800" dirty="0" smtClean="0"/>
              <a:t>?A</a:t>
            </a:r>
            <a:endParaRPr lang="hr-HR" sz="13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Callout 3"/>
          <p:cNvSpPr/>
          <p:nvPr/>
        </p:nvSpPr>
        <p:spPr>
          <a:xfrm>
            <a:off x="0" y="188640"/>
            <a:ext cx="2160240" cy="1368152"/>
          </a:xfrm>
          <a:prstGeom prst="wedgeEllipseCallout">
            <a:avLst>
              <a:gd name="adj1" fmla="val 67998"/>
              <a:gd name="adj2" fmla="val 4743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Nemogućnost usklađenje privatnog i poslovog</a:t>
            </a:r>
            <a:endParaRPr lang="hr-HR" sz="1600" dirty="0"/>
          </a:p>
        </p:txBody>
      </p:sp>
      <p:sp>
        <p:nvSpPr>
          <p:cNvPr id="9" name="Oval Callout 8"/>
          <p:cNvSpPr/>
          <p:nvPr/>
        </p:nvSpPr>
        <p:spPr>
          <a:xfrm>
            <a:off x="251520" y="1772816"/>
            <a:ext cx="2160240" cy="1368152"/>
          </a:xfrm>
          <a:prstGeom prst="wedgeEllipseCallout">
            <a:avLst>
              <a:gd name="adj1" fmla="val 60247"/>
              <a:gd name="adj2" fmla="val 5873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Pod užasnim sam stresom</a:t>
            </a:r>
            <a:endParaRPr lang="hr-HR" sz="1600" dirty="0"/>
          </a:p>
        </p:txBody>
      </p:sp>
      <p:sp>
        <p:nvSpPr>
          <p:cNvPr id="10" name="Oval Callout 9"/>
          <p:cNvSpPr/>
          <p:nvPr/>
        </p:nvSpPr>
        <p:spPr>
          <a:xfrm>
            <a:off x="2555776" y="1844824"/>
            <a:ext cx="2160240" cy="1368152"/>
          </a:xfrm>
          <a:prstGeom prst="wedgeEllipseCallout">
            <a:avLst>
              <a:gd name="adj1" fmla="val -3544"/>
              <a:gd name="adj2" fmla="val 747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Nemam dovoljno vremena za sve što želim</a:t>
            </a:r>
            <a:endParaRPr lang="hr-HR" sz="1600" dirty="0"/>
          </a:p>
        </p:txBody>
      </p:sp>
      <p:sp>
        <p:nvSpPr>
          <p:cNvPr id="11" name="Oval Callout 10"/>
          <p:cNvSpPr/>
          <p:nvPr/>
        </p:nvSpPr>
        <p:spPr>
          <a:xfrm>
            <a:off x="4932040" y="1556792"/>
            <a:ext cx="2160240" cy="1368152"/>
          </a:xfrm>
          <a:prstGeom prst="wedgeEllipseCallout">
            <a:avLst>
              <a:gd name="adj1" fmla="val -43488"/>
              <a:gd name="adj2" fmla="val 7285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Nemam dovoljno novaca</a:t>
            </a:r>
            <a:endParaRPr lang="hr-HR" sz="1600" dirty="0"/>
          </a:p>
        </p:txBody>
      </p:sp>
      <p:sp>
        <p:nvSpPr>
          <p:cNvPr id="12" name="Oval Callout 11"/>
          <p:cNvSpPr/>
          <p:nvPr/>
        </p:nvSpPr>
        <p:spPr>
          <a:xfrm>
            <a:off x="755576" y="3212976"/>
            <a:ext cx="2160240" cy="1368152"/>
          </a:xfrm>
          <a:prstGeom prst="wedgeEllipseCallout">
            <a:avLst>
              <a:gd name="adj1" fmla="val 76940"/>
              <a:gd name="adj2" fmla="val 9356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Zdravstvni problemi</a:t>
            </a:r>
            <a:endParaRPr lang="hr-HR" sz="1600" dirty="0"/>
          </a:p>
        </p:txBody>
      </p:sp>
      <p:sp>
        <p:nvSpPr>
          <p:cNvPr id="13" name="Oval Callout 12"/>
          <p:cNvSpPr/>
          <p:nvPr/>
        </p:nvSpPr>
        <p:spPr>
          <a:xfrm>
            <a:off x="3563888" y="3429000"/>
            <a:ext cx="2160240" cy="1368152"/>
          </a:xfrm>
          <a:prstGeom prst="wedgeEllipseCallou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Stavljam potrebe drugih ljudi ispred vlastitih</a:t>
            </a:r>
            <a:endParaRPr lang="hr-HR" sz="1600" dirty="0"/>
          </a:p>
        </p:txBody>
      </p:sp>
      <p:sp>
        <p:nvSpPr>
          <p:cNvPr id="14" name="Oval Callout 13"/>
          <p:cNvSpPr/>
          <p:nvPr/>
        </p:nvSpPr>
        <p:spPr>
          <a:xfrm>
            <a:off x="3995936" y="5085184"/>
            <a:ext cx="2160240" cy="1368152"/>
          </a:xfrm>
          <a:prstGeom prst="wedgeEllipseCallout">
            <a:avLst>
              <a:gd name="adj1" fmla="val -61373"/>
              <a:gd name="adj2" fmla="val 4084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Jednostavno ne znam što želim</a:t>
            </a:r>
            <a:endParaRPr lang="hr-HR" sz="1600" dirty="0"/>
          </a:p>
        </p:txBody>
      </p:sp>
      <p:sp>
        <p:nvSpPr>
          <p:cNvPr id="15" name="Oval Callout 14"/>
          <p:cNvSpPr/>
          <p:nvPr/>
        </p:nvSpPr>
        <p:spPr>
          <a:xfrm>
            <a:off x="2987824" y="332656"/>
            <a:ext cx="2160240" cy="1368152"/>
          </a:xfrm>
          <a:prstGeom prst="wedgeEllipseCallout">
            <a:avLst>
              <a:gd name="adj1" fmla="val 31034"/>
              <a:gd name="adj2" fmla="val 7944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Ljudi oko mene me ne podržavaju</a:t>
            </a:r>
            <a:endParaRPr lang="hr-HR" sz="1600" dirty="0"/>
          </a:p>
        </p:txBody>
      </p:sp>
      <p:sp>
        <p:nvSpPr>
          <p:cNvPr id="16" name="Oval Callout 15"/>
          <p:cNvSpPr/>
          <p:nvPr/>
        </p:nvSpPr>
        <p:spPr>
          <a:xfrm>
            <a:off x="6804248" y="404664"/>
            <a:ext cx="2160240" cy="1368152"/>
          </a:xfrm>
          <a:prstGeom prst="wedgeEllipseCallout">
            <a:avLst>
              <a:gd name="adj1" fmla="val -31564"/>
              <a:gd name="adj2" fmla="val 747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Nemam životnog partnera</a:t>
            </a:r>
            <a:endParaRPr lang="hr-HR" sz="1600" dirty="0"/>
          </a:p>
        </p:txBody>
      </p:sp>
      <p:sp>
        <p:nvSpPr>
          <p:cNvPr id="17" name="Oval Callout 16"/>
          <p:cNvSpPr/>
          <p:nvPr/>
        </p:nvSpPr>
        <p:spPr>
          <a:xfrm>
            <a:off x="6516216" y="2780928"/>
            <a:ext cx="2160240" cy="1368152"/>
          </a:xfrm>
          <a:prstGeom prst="wedgeEllipseCallout">
            <a:avLst>
              <a:gd name="adj1" fmla="val -72104"/>
              <a:gd name="adj2" fmla="val 5496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Ostajem u lošoj vezi, iako znam da nije dobar izbor za mene</a:t>
            </a:r>
            <a:endParaRPr lang="hr-HR" sz="1600" dirty="0"/>
          </a:p>
        </p:txBody>
      </p:sp>
      <p:sp>
        <p:nvSpPr>
          <p:cNvPr id="18" name="Oval Callout 17"/>
          <p:cNvSpPr/>
          <p:nvPr/>
        </p:nvSpPr>
        <p:spPr>
          <a:xfrm>
            <a:off x="467544" y="5013176"/>
            <a:ext cx="2520280" cy="1512168"/>
          </a:xfrm>
          <a:prstGeom prst="wedgeEllipseCallout">
            <a:avLst>
              <a:gd name="adj1" fmla="val 71660"/>
              <a:gd name="adj2" fmla="val 1821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Na poslu nemaju razumijevanja za moje privatne obaveze</a:t>
            </a:r>
            <a:endParaRPr lang="hr-HR" sz="1600" dirty="0"/>
          </a:p>
        </p:txBody>
      </p:sp>
      <p:sp>
        <p:nvSpPr>
          <p:cNvPr id="19" name="Oval Callout 18"/>
          <p:cNvSpPr/>
          <p:nvPr/>
        </p:nvSpPr>
        <p:spPr>
          <a:xfrm>
            <a:off x="6444208" y="4653136"/>
            <a:ext cx="2520280" cy="1512168"/>
          </a:xfrm>
          <a:prstGeom prst="wedgeEllipseCallout">
            <a:avLst>
              <a:gd name="adj1" fmla="val -62736"/>
              <a:gd name="adj2" fmla="val 74424"/>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dirty="0" smtClean="0"/>
              <a:t>Kod kuće nemaju razumijevanja za moje poslovne obaveze</a:t>
            </a:r>
            <a:endParaRPr lang="hr-HR"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971600" y="476672"/>
            <a:ext cx="6912768" cy="5328592"/>
          </a:xfrm>
          <a:prstGeom prst="cloudCallout">
            <a:avLst/>
          </a:prstGeom>
          <a:solidFill>
            <a:srgbClr val="EC408E"/>
          </a:solidFill>
          <a:ln>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400" b="1" dirty="0" smtClean="0"/>
              <a:t>Ne usuđujem se/ ne ističem se dovoljno u radnom okruženju</a:t>
            </a:r>
          </a:p>
          <a:p>
            <a:pPr algn="ctr"/>
            <a:endParaRPr lang="hr-HR" sz="2400" b="1" dirty="0" smtClean="0"/>
          </a:p>
          <a:p>
            <a:pPr algn="ctr"/>
            <a:r>
              <a:rPr lang="hr-HR" sz="2400" b="1" dirty="0" smtClean="0"/>
              <a:t>= </a:t>
            </a:r>
          </a:p>
          <a:p>
            <a:pPr algn="ctr"/>
            <a:endParaRPr lang="hr-HR" sz="2400" b="1" dirty="0" smtClean="0"/>
          </a:p>
          <a:p>
            <a:pPr algn="ctr"/>
            <a:r>
              <a:rPr lang="hr-HR" sz="2400" b="1" dirty="0" smtClean="0"/>
              <a:t>NEDOVOLJNO SAM VIDLJIVA</a:t>
            </a:r>
          </a:p>
          <a:p>
            <a:pPr algn="ctr"/>
            <a:endParaRPr lang="hr-HR" sz="2400" b="1" dirty="0" smtClean="0"/>
          </a:p>
          <a:p>
            <a:pPr algn="ctr"/>
            <a:r>
              <a:rPr lang="hr-HR" sz="2400" b="1" dirty="0" smtClean="0"/>
              <a:t>= </a:t>
            </a:r>
          </a:p>
          <a:p>
            <a:pPr algn="ctr"/>
            <a:endParaRPr lang="hr-HR" sz="2400" b="1" dirty="0" smtClean="0"/>
          </a:p>
          <a:p>
            <a:pPr algn="ctr"/>
            <a:r>
              <a:rPr lang="hr-HR" sz="3200" b="1" dirty="0" smtClean="0"/>
              <a:t>PONAŠAM SE “MALENO”</a:t>
            </a:r>
            <a:endParaRPr lang="hr-HR"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1680" y="836712"/>
            <a:ext cx="5400600" cy="5355312"/>
          </a:xfrm>
          <a:prstGeom prst="rect">
            <a:avLst/>
          </a:prstGeom>
        </p:spPr>
        <p:txBody>
          <a:bodyPr wrap="square">
            <a:spAutoFit/>
          </a:bodyPr>
          <a:lstStyle/>
          <a:p>
            <a:r>
              <a:rPr lang="vi-VN" b="1" i="1" dirty="0" smtClean="0"/>
              <a:t>Opomena</a:t>
            </a:r>
            <a:endParaRPr lang="hr-HR" b="1" i="1" dirty="0" smtClean="0"/>
          </a:p>
          <a:p>
            <a:endParaRPr lang="vi-VN" dirty="0" smtClean="0"/>
          </a:p>
          <a:p>
            <a:r>
              <a:rPr lang="vi-VN" i="1" dirty="0" smtClean="0"/>
              <a:t>Čovječe pazi</a:t>
            </a:r>
            <a:r>
              <a:rPr lang="vi-VN" dirty="0" smtClean="0"/>
              <a:t/>
            </a:r>
            <a:br>
              <a:rPr lang="vi-VN" dirty="0" smtClean="0"/>
            </a:br>
            <a:r>
              <a:rPr lang="vi-VN" i="1" dirty="0" smtClean="0"/>
              <a:t>da ne ideš malen</a:t>
            </a:r>
            <a:r>
              <a:rPr lang="vi-VN" dirty="0" smtClean="0"/>
              <a:t/>
            </a:r>
            <a:br>
              <a:rPr lang="vi-VN" dirty="0" smtClean="0"/>
            </a:br>
            <a:r>
              <a:rPr lang="vi-VN" i="1" dirty="0" smtClean="0"/>
              <a:t>ispod zvijezda!</a:t>
            </a:r>
            <a:endParaRPr lang="hr-HR" i="1" dirty="0" smtClean="0"/>
          </a:p>
          <a:p>
            <a:endParaRPr lang="vi-VN" dirty="0" smtClean="0"/>
          </a:p>
          <a:p>
            <a:r>
              <a:rPr lang="vi-VN" i="1" dirty="0" smtClean="0"/>
              <a:t>Pusti</a:t>
            </a:r>
            <a:r>
              <a:rPr lang="vi-VN" dirty="0" smtClean="0"/>
              <a:t/>
            </a:r>
            <a:br>
              <a:rPr lang="vi-VN" dirty="0" smtClean="0"/>
            </a:br>
            <a:r>
              <a:rPr lang="vi-VN" i="1" dirty="0" smtClean="0"/>
              <a:t>da cijelog tebe prođe</a:t>
            </a:r>
            <a:r>
              <a:rPr lang="vi-VN" dirty="0" smtClean="0"/>
              <a:t/>
            </a:r>
            <a:br>
              <a:rPr lang="vi-VN" dirty="0" smtClean="0"/>
            </a:br>
            <a:r>
              <a:rPr lang="vi-VN" i="1" dirty="0" smtClean="0"/>
              <a:t>blaga svjetlost zvijezda!</a:t>
            </a:r>
            <a:endParaRPr lang="hr-HR" i="1" dirty="0" smtClean="0"/>
          </a:p>
          <a:p>
            <a:endParaRPr lang="vi-VN" dirty="0" smtClean="0"/>
          </a:p>
          <a:p>
            <a:r>
              <a:rPr lang="vi-VN" i="1" dirty="0" smtClean="0"/>
              <a:t>Da ni za čim ne žališ</a:t>
            </a:r>
            <a:r>
              <a:rPr lang="vi-VN" dirty="0" smtClean="0"/>
              <a:t/>
            </a:r>
            <a:br>
              <a:rPr lang="vi-VN" dirty="0" smtClean="0"/>
            </a:br>
            <a:r>
              <a:rPr lang="vi-VN" i="1" dirty="0" smtClean="0"/>
              <a:t>kad se budeš zadnjim pogledima</a:t>
            </a:r>
            <a:r>
              <a:rPr lang="vi-VN" dirty="0" smtClean="0"/>
              <a:t/>
            </a:r>
            <a:br>
              <a:rPr lang="vi-VN" dirty="0" smtClean="0"/>
            </a:br>
            <a:r>
              <a:rPr lang="vi-VN" i="1" dirty="0" smtClean="0"/>
              <a:t>rastajo od zvijezda!</a:t>
            </a:r>
            <a:endParaRPr lang="hr-HR" i="1" dirty="0" smtClean="0"/>
          </a:p>
          <a:p>
            <a:endParaRPr lang="vi-VN" dirty="0" smtClean="0"/>
          </a:p>
          <a:p>
            <a:r>
              <a:rPr lang="vi-VN" i="1" dirty="0" smtClean="0"/>
              <a:t>Na svom koncu</a:t>
            </a:r>
            <a:r>
              <a:rPr lang="vi-VN" dirty="0" smtClean="0"/>
              <a:t/>
            </a:r>
            <a:br>
              <a:rPr lang="vi-VN" dirty="0" smtClean="0"/>
            </a:br>
            <a:r>
              <a:rPr lang="vi-VN" i="1" dirty="0" smtClean="0"/>
              <a:t>mjesto u prah</a:t>
            </a:r>
            <a:r>
              <a:rPr lang="vi-VN" dirty="0" smtClean="0"/>
              <a:t/>
            </a:r>
            <a:br>
              <a:rPr lang="vi-VN" dirty="0" smtClean="0"/>
            </a:br>
            <a:r>
              <a:rPr lang="vi-VN" i="1" dirty="0" smtClean="0"/>
              <a:t>prijeđi sav u zvijezde!</a:t>
            </a:r>
            <a:endParaRPr lang="hr-HR" i="1" dirty="0" smtClean="0"/>
          </a:p>
          <a:p>
            <a:endParaRPr lang="hr-HR" i="1" dirty="0" smtClean="0"/>
          </a:p>
          <a:p>
            <a:pPr algn="r"/>
            <a:r>
              <a:rPr lang="hr-HR" i="1" dirty="0" smtClean="0"/>
              <a:t>A.B. Šimić</a:t>
            </a:r>
            <a:endParaRPr lang="vi-V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000" b="1" dirty="0" smtClean="0"/>
              <a:t>Žene neprestano sumnjaju u sebe</a:t>
            </a:r>
            <a:endParaRPr lang="hr-HR" sz="4000" b="1" dirty="0"/>
          </a:p>
        </p:txBody>
      </p:sp>
      <p:sp>
        <p:nvSpPr>
          <p:cNvPr id="5" name="Rectangle 4"/>
          <p:cNvSpPr/>
          <p:nvPr/>
        </p:nvSpPr>
        <p:spPr>
          <a:xfrm>
            <a:off x="0" y="6211669"/>
            <a:ext cx="9144000" cy="646331"/>
          </a:xfrm>
          <a:prstGeom prst="rect">
            <a:avLst/>
          </a:prstGeom>
          <a:solidFill>
            <a:srgbClr val="EC408E"/>
          </a:solidFill>
        </p:spPr>
        <p:txBody>
          <a:bodyPr wrap="square">
            <a:spAutoFit/>
          </a:bodyPr>
          <a:lstStyle/>
          <a:p>
            <a:pPr algn="ctr"/>
            <a:r>
              <a:rPr lang="hr-HR" b="1" dirty="0" smtClean="0">
                <a:solidFill>
                  <a:schemeClr val="bg1"/>
                </a:solidFill>
              </a:rPr>
              <a:t>ŽENE SU TOLIKO NAVIKLE NA SUŽIVOT SA SUMNJOM U SAME SEBE</a:t>
            </a:r>
          </a:p>
          <a:p>
            <a:pPr algn="ctr"/>
            <a:r>
              <a:rPr lang="hr-HR" b="1" dirty="0" smtClean="0">
                <a:solidFill>
                  <a:schemeClr val="bg1"/>
                </a:solidFill>
              </a:rPr>
              <a:t>DA NI NE ZNAJU DA MOŽE BITI DRUGAČIJE </a:t>
            </a:r>
            <a:endParaRPr lang="hr-HR" b="1" dirty="0">
              <a:solidFill>
                <a:schemeClr val="bg1"/>
              </a:solidFill>
            </a:endParaRPr>
          </a:p>
        </p:txBody>
      </p:sp>
      <p:sp>
        <p:nvSpPr>
          <p:cNvPr id="7" name="Oval Callout 6"/>
          <p:cNvSpPr/>
          <p:nvPr/>
        </p:nvSpPr>
        <p:spPr>
          <a:xfrm>
            <a:off x="251520" y="1340768"/>
            <a:ext cx="2088232" cy="1512168"/>
          </a:xfrm>
          <a:prstGeom prst="wedgeEllipseCallout">
            <a:avLst>
              <a:gd name="adj1" fmla="val 52147"/>
              <a:gd name="adj2" fmla="val 67997"/>
            </a:avLst>
          </a:prstGeom>
          <a:solidFill>
            <a:srgbClr val="EC408E"/>
          </a:solidFill>
          <a:ln>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t>nisam još spremna</a:t>
            </a:r>
            <a:endParaRPr lang="hr-HR" b="1" dirty="0"/>
          </a:p>
        </p:txBody>
      </p:sp>
      <p:sp>
        <p:nvSpPr>
          <p:cNvPr id="8" name="Oval Callout 7"/>
          <p:cNvSpPr/>
          <p:nvPr/>
        </p:nvSpPr>
        <p:spPr>
          <a:xfrm>
            <a:off x="3203848" y="1268760"/>
            <a:ext cx="2088232" cy="1512168"/>
          </a:xfrm>
          <a:prstGeom prst="wedgeEllipseCallout">
            <a:avLst/>
          </a:prstGeom>
          <a:solidFill>
            <a:srgbClr val="EC408E"/>
          </a:solidFill>
          <a:ln>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t>moram još doktorirati</a:t>
            </a:r>
            <a:endParaRPr lang="hr-HR" b="1" dirty="0"/>
          </a:p>
        </p:txBody>
      </p:sp>
      <p:sp>
        <p:nvSpPr>
          <p:cNvPr id="9" name="Oval Callout 8"/>
          <p:cNvSpPr/>
          <p:nvPr/>
        </p:nvSpPr>
        <p:spPr>
          <a:xfrm>
            <a:off x="6084168" y="1124744"/>
            <a:ext cx="2088232" cy="1512168"/>
          </a:xfrm>
          <a:prstGeom prst="wedgeEllipseCallout">
            <a:avLst>
              <a:gd name="adj1" fmla="val -63294"/>
              <a:gd name="adj2" fmla="val 85405"/>
            </a:avLst>
          </a:prstGeom>
          <a:solidFill>
            <a:srgbClr val="EC408E"/>
          </a:solidFill>
          <a:ln>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t>treba mi još dvije godine radnog iskustva</a:t>
            </a:r>
            <a:endParaRPr lang="hr-HR" b="1" dirty="0"/>
          </a:p>
        </p:txBody>
      </p:sp>
      <p:sp>
        <p:nvSpPr>
          <p:cNvPr id="10" name="Oval Callout 9"/>
          <p:cNvSpPr/>
          <p:nvPr/>
        </p:nvSpPr>
        <p:spPr>
          <a:xfrm>
            <a:off x="179512" y="3861048"/>
            <a:ext cx="2088232" cy="1512168"/>
          </a:xfrm>
          <a:prstGeom prst="wedgeEllipseCallout">
            <a:avLst>
              <a:gd name="adj1" fmla="val 76032"/>
              <a:gd name="adj2" fmla="val -40115"/>
            </a:avLst>
          </a:prstGeom>
          <a:solidFill>
            <a:srgbClr val="EC408E"/>
          </a:solidFill>
          <a:ln>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t>ne znam dovoljno dobro engleski</a:t>
            </a:r>
            <a:endParaRPr lang="hr-HR" b="1" dirty="0"/>
          </a:p>
        </p:txBody>
      </p:sp>
      <p:sp>
        <p:nvSpPr>
          <p:cNvPr id="11" name="Oval Callout 10"/>
          <p:cNvSpPr/>
          <p:nvPr/>
        </p:nvSpPr>
        <p:spPr>
          <a:xfrm>
            <a:off x="6732240" y="4005064"/>
            <a:ext cx="2232248" cy="1512168"/>
          </a:xfrm>
          <a:prstGeom prst="wedgeEllipseCallout">
            <a:avLst>
              <a:gd name="adj1" fmla="val -95140"/>
              <a:gd name="adj2" fmla="val -24539"/>
            </a:avLst>
          </a:prstGeom>
          <a:solidFill>
            <a:srgbClr val="EC408E"/>
          </a:solidFill>
          <a:ln>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b="1" dirty="0" smtClean="0"/>
              <a:t>trebala bih prije napredovanja roditi</a:t>
            </a:r>
            <a:endParaRPr lang="hr-HR" b="1" dirty="0"/>
          </a:p>
        </p:txBody>
      </p:sp>
      <p:sp>
        <p:nvSpPr>
          <p:cNvPr id="12" name="Oval 11"/>
          <p:cNvSpPr/>
          <p:nvPr/>
        </p:nvSpPr>
        <p:spPr>
          <a:xfrm>
            <a:off x="3059832" y="3356992"/>
            <a:ext cx="2592288" cy="2088232"/>
          </a:xfrm>
          <a:prstGeom prst="ellipse">
            <a:avLst/>
          </a:prstGeom>
          <a:noFill/>
          <a:ln>
            <a:solidFill>
              <a:srgbClr val="EC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b="1" dirty="0" smtClean="0">
                <a:solidFill>
                  <a:schemeClr val="tx1"/>
                </a:solidFill>
              </a:rPr>
              <a:t>Otvorena je direktorska pozicija o kojoj je sanjala da bi ju jednom u životu htjela</a:t>
            </a:r>
            <a:endParaRPr lang="hr-HR"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229600" cy="1143000"/>
          </a:xfrm>
        </p:spPr>
        <p:txBody>
          <a:bodyPr>
            <a:noAutofit/>
          </a:bodyPr>
          <a:lstStyle/>
          <a:p>
            <a:pPr lvl="0" algn="l"/>
            <a:r>
              <a:rPr lang="hr-HR" sz="3600" dirty="0" smtClean="0"/>
              <a:t>To je </a:t>
            </a:r>
            <a:r>
              <a:rPr lang="hr-HR" sz="3600" b="1" dirty="0" smtClean="0"/>
              <a:t>glas sumnje</a:t>
            </a:r>
            <a:r>
              <a:rPr lang="hr-HR" sz="3600" dirty="0" smtClean="0"/>
              <a:t>, </a:t>
            </a:r>
            <a:r>
              <a:rPr lang="hr-HR" sz="3600" b="1" dirty="0" smtClean="0"/>
              <a:t>kolebanja</a:t>
            </a:r>
            <a:r>
              <a:rPr lang="hr-HR" sz="3600" dirty="0" smtClean="0"/>
              <a:t> koji se reflektira kroz:</a:t>
            </a:r>
            <a:br>
              <a:rPr lang="hr-HR" sz="3600" dirty="0" smtClean="0"/>
            </a:br>
            <a:endParaRPr lang="hr-HR" sz="3600" dirty="0"/>
          </a:p>
        </p:txBody>
      </p:sp>
      <p:sp>
        <p:nvSpPr>
          <p:cNvPr id="4" name="Content Placeholder 2"/>
          <p:cNvSpPr txBox="1">
            <a:spLocks/>
          </p:cNvSpPr>
          <p:nvPr/>
        </p:nvSpPr>
        <p:spPr>
          <a:xfrm>
            <a:off x="395536" y="1844824"/>
            <a:ext cx="8229600" cy="3888431"/>
          </a:xfrm>
          <a:prstGeom prst="rect">
            <a:avLst/>
          </a:prstGeom>
        </p:spPr>
        <p:txBody>
          <a:bodyPr vert="horz" lIns="91440" tIns="45720" rIns="91440" bIns="45720" rtlCol="0">
            <a:normAutofit fontScale="92500" lnSpcReduction="10000"/>
          </a:bodyPr>
          <a:lstStyle/>
          <a:p>
            <a:pPr marL="742950" marR="0" lvl="1" indent="-285750" algn="l" defTabSz="914400" rtl="0" eaLnBrk="1" fontAlgn="auto" latinLnBrk="0" hangingPunct="1">
              <a:lnSpc>
                <a:spcPct val="100000"/>
              </a:lnSpc>
              <a:spcBef>
                <a:spcPct val="20000"/>
              </a:spcBef>
              <a:spcAft>
                <a:spcPts val="0"/>
              </a:spcAft>
              <a:buClrTx/>
              <a:buSzTx/>
              <a:tabLst/>
              <a:defRPr/>
            </a:pPr>
            <a:endParaRPr kumimoji="0" lang="hr-HR"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hr-HR"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
                <a:srgbClr val="EC408E"/>
              </a:buClr>
              <a:buSzTx/>
              <a:buFont typeface="Courier New" pitchFamily="49" charset="0"/>
              <a:buChar char="o"/>
              <a:tabLst/>
              <a:defRPr/>
            </a:pPr>
            <a:r>
              <a:rPr kumimoji="0" lang="hr-HR" sz="2800" b="0" i="0" u="none" strike="noStrike" kern="1200" cap="none" spc="0" normalizeH="0" baseline="0" noProof="0" dirty="0" smtClean="0">
                <a:ln>
                  <a:noFill/>
                </a:ln>
                <a:solidFill>
                  <a:schemeClr val="tx1"/>
                </a:solidFill>
                <a:effectLst/>
                <a:uLnTx/>
                <a:uFillTx/>
                <a:latin typeface="+mn-lt"/>
                <a:ea typeface="+mn-ea"/>
                <a:cs typeface="+mn-cs"/>
              </a:rPr>
              <a:t>Profesionalni život</a:t>
            </a:r>
          </a:p>
          <a:p>
            <a:pPr marL="742950" marR="0" lvl="1" indent="-285750" algn="l" defTabSz="914400" rtl="0" eaLnBrk="1" fontAlgn="auto" latinLnBrk="0" hangingPunct="1">
              <a:lnSpc>
                <a:spcPct val="100000"/>
              </a:lnSpc>
              <a:spcBef>
                <a:spcPct val="20000"/>
              </a:spcBef>
              <a:spcAft>
                <a:spcPts val="0"/>
              </a:spcAft>
              <a:buClr>
                <a:srgbClr val="EC408E"/>
              </a:buClr>
              <a:buSzTx/>
              <a:buFont typeface="Courier New" pitchFamily="49" charset="0"/>
              <a:buChar char="o"/>
              <a:tabLst/>
              <a:defRPr/>
            </a:pPr>
            <a:r>
              <a:rPr kumimoji="0" lang="hr-HR" sz="2800" b="0" i="0" u="none" strike="noStrike" kern="1200" cap="none" spc="0" normalizeH="0" baseline="0" noProof="0" dirty="0" smtClean="0">
                <a:ln>
                  <a:noFill/>
                </a:ln>
                <a:solidFill>
                  <a:schemeClr val="tx1"/>
                </a:solidFill>
                <a:effectLst/>
                <a:uLnTx/>
                <a:uFillTx/>
                <a:latin typeface="+mn-lt"/>
                <a:ea typeface="+mn-ea"/>
                <a:cs typeface="+mn-cs"/>
              </a:rPr>
              <a:t>Roditeljski ili ljubavni odnos – osjećaj nedovoljne kompetencije</a:t>
            </a:r>
          </a:p>
          <a:p>
            <a:pPr marL="742950" marR="0" lvl="1" indent="-285750" algn="l" defTabSz="914400" rtl="0" eaLnBrk="1" fontAlgn="auto" latinLnBrk="0" hangingPunct="1">
              <a:lnSpc>
                <a:spcPct val="100000"/>
              </a:lnSpc>
              <a:spcBef>
                <a:spcPct val="20000"/>
              </a:spcBef>
              <a:spcAft>
                <a:spcPts val="0"/>
              </a:spcAft>
              <a:buClr>
                <a:srgbClr val="EC408E"/>
              </a:buClr>
              <a:buSzTx/>
              <a:buFont typeface="Courier New" pitchFamily="49" charset="0"/>
              <a:buChar char="o"/>
              <a:tabLst/>
              <a:defRPr/>
            </a:pPr>
            <a:r>
              <a:rPr kumimoji="0" lang="hr-HR" sz="2800" b="0" i="0" u="none" strike="noStrike" kern="1200" cap="none" spc="0" normalizeH="0" baseline="0" noProof="0" dirty="0" smtClean="0">
                <a:ln>
                  <a:noFill/>
                </a:ln>
                <a:solidFill>
                  <a:schemeClr val="tx1"/>
                </a:solidFill>
                <a:effectLst/>
                <a:uLnTx/>
                <a:uFillTx/>
                <a:latin typeface="+mn-lt"/>
                <a:ea typeface="+mn-ea"/>
                <a:cs typeface="+mn-cs"/>
              </a:rPr>
              <a:t>Doživljaj vlastitog izgleda – doživljaj vlastitog tijela, starenje</a:t>
            </a:r>
          </a:p>
          <a:p>
            <a:pPr marL="742950" marR="0" lvl="1" indent="-285750" algn="l" defTabSz="914400" rtl="0" eaLnBrk="1" fontAlgn="auto" latinLnBrk="0" hangingPunct="1">
              <a:lnSpc>
                <a:spcPct val="100000"/>
              </a:lnSpc>
              <a:spcBef>
                <a:spcPct val="20000"/>
              </a:spcBef>
              <a:spcAft>
                <a:spcPts val="0"/>
              </a:spcAft>
              <a:buClr>
                <a:srgbClr val="EC408E"/>
              </a:buClr>
              <a:buSzTx/>
              <a:buFont typeface="Courier New" pitchFamily="49" charset="0"/>
              <a:buChar char="o"/>
              <a:tabLst/>
              <a:defRPr/>
            </a:pPr>
            <a:r>
              <a:rPr kumimoji="0" lang="hr-HR" sz="2800" b="0" i="0" u="none" strike="noStrike" kern="1200" cap="none" spc="0" normalizeH="0" baseline="0" noProof="0" dirty="0" smtClean="0">
                <a:ln>
                  <a:noFill/>
                </a:ln>
                <a:solidFill>
                  <a:schemeClr val="tx1"/>
                </a:solidFill>
                <a:effectLst/>
                <a:uLnTx/>
                <a:uFillTx/>
                <a:latin typeface="+mn-lt"/>
                <a:ea typeface="+mn-ea"/>
                <a:cs typeface="+mn-cs"/>
              </a:rPr>
              <a:t>Kreativni izražaj – nepovjerenje u vlastitu sposobnost pisanja, skladanja, pjevanja, plesanja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hr-H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8229600" cy="4525963"/>
          </a:xfrm>
        </p:spPr>
        <p:txBody>
          <a:bodyPr/>
          <a:lstStyle/>
          <a:p>
            <a:pPr>
              <a:buNone/>
            </a:pPr>
            <a:r>
              <a:rPr lang="hr-HR" dirty="0" smtClean="0"/>
              <a:t>Tako ostaju bez:</a:t>
            </a:r>
          </a:p>
          <a:p>
            <a:pPr>
              <a:buClr>
                <a:srgbClr val="EC408E"/>
              </a:buClr>
              <a:buFont typeface="Courier New" pitchFamily="49" charset="0"/>
              <a:buChar char="o"/>
            </a:pPr>
            <a:r>
              <a:rPr lang="hr-HR" dirty="0" smtClean="0"/>
              <a:t>Kontra argumenata</a:t>
            </a:r>
          </a:p>
          <a:p>
            <a:pPr>
              <a:buClr>
                <a:srgbClr val="EC408E"/>
              </a:buClr>
              <a:buFont typeface="Courier New" pitchFamily="49" charset="0"/>
              <a:buChar char="o"/>
            </a:pPr>
            <a:r>
              <a:rPr lang="hr-HR" dirty="0" smtClean="0"/>
              <a:t>Podrške</a:t>
            </a:r>
          </a:p>
          <a:p>
            <a:pPr>
              <a:buClr>
                <a:srgbClr val="EC408E"/>
              </a:buClr>
              <a:buFont typeface="Courier New" pitchFamily="49" charset="0"/>
              <a:buChar char="o"/>
            </a:pPr>
            <a:r>
              <a:rPr lang="hr-HR" dirty="0" smtClean="0"/>
              <a:t>Povratnu informaciju da i druge, uspješne žene kojima se divimo imaju isti problem –čuju isti, iracionalni glas u svojoj glavi</a:t>
            </a:r>
          </a:p>
          <a:p>
            <a:pPr>
              <a:buFont typeface="Courier New" pitchFamily="49" charset="0"/>
              <a:buChar char="o"/>
            </a:pPr>
            <a:endParaRPr lang="hr-HR" dirty="0" smtClean="0"/>
          </a:p>
          <a:p>
            <a:endParaRPr lang="hr-HR" dirty="0"/>
          </a:p>
        </p:txBody>
      </p:sp>
      <p:sp>
        <p:nvSpPr>
          <p:cNvPr id="4" name="Title 3"/>
          <p:cNvSpPr txBox="1">
            <a:spLocks noGrp="1"/>
          </p:cNvSpPr>
          <p:nvPr>
            <p:ph type="title"/>
          </p:nvPr>
        </p:nvSpPr>
        <p:spPr>
          <a:xfrm>
            <a:off x="693804" y="184419"/>
            <a:ext cx="7787645" cy="1323439"/>
          </a:xfrm>
          <a:prstGeom prst="rect">
            <a:avLst/>
          </a:prstGeom>
          <a:noFill/>
        </p:spPr>
        <p:txBody>
          <a:bodyPr wrap="none" rtlCol="0">
            <a:spAutoFit/>
          </a:bodyPr>
          <a:lstStyle/>
          <a:p>
            <a:pPr algn="l"/>
            <a:r>
              <a:rPr lang="hr-HR" sz="4000" b="1" dirty="0" smtClean="0">
                <a:solidFill>
                  <a:srgbClr val="EC408E"/>
                </a:solidFill>
              </a:rPr>
              <a:t>Žene ne pričaju o svojim sumnjama </a:t>
            </a:r>
            <a:br>
              <a:rPr lang="hr-HR" sz="4000" b="1" dirty="0" smtClean="0">
                <a:solidFill>
                  <a:srgbClr val="EC408E"/>
                </a:solidFill>
              </a:rPr>
            </a:br>
            <a:r>
              <a:rPr lang="hr-HR" sz="4000" b="1" dirty="0" smtClean="0">
                <a:solidFill>
                  <a:srgbClr val="EC408E"/>
                </a:solidFill>
              </a:rPr>
              <a:t>s drugim ženama</a:t>
            </a:r>
            <a:endParaRPr lang="hr-HR" sz="4000" b="1" dirty="0">
              <a:solidFill>
                <a:srgbClr val="EC408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TotalTime>
  <Words>769</Words>
  <Application>Microsoft Office PowerPoint</Application>
  <PresentationFormat>On-screen Show (4:3)</PresentationFormat>
  <Paragraphs>171</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Slide 1</vt:lpstr>
      <vt:lpstr>Što je igrati veliko?</vt:lpstr>
      <vt:lpstr>Slide 3</vt:lpstr>
      <vt:lpstr>Slide 4</vt:lpstr>
      <vt:lpstr>Slide 5</vt:lpstr>
      <vt:lpstr>Slide 6</vt:lpstr>
      <vt:lpstr>Žene neprestano sumnjaju u sebe</vt:lpstr>
      <vt:lpstr>To je glas sumnje, kolebanja koji se reflektira kroz: </vt:lpstr>
      <vt:lpstr>Žene ne pričaju o svojim sumnjama  s drugim ženama</vt:lpstr>
      <vt:lpstr>Kolika je cijena sumnje u sebe?</vt:lpstr>
      <vt:lpstr>Slide 11</vt:lpstr>
      <vt:lpstr>Slide 12</vt:lpstr>
      <vt:lpstr>Uspavana straža  na rubu naše komfort zone </vt:lpstr>
      <vt:lpstr>Možemo li živjeti sa sumnjom u sebe i biti uspješni?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Spona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dijana</dc:creator>
  <cp:lastModifiedBy>dijana</cp:lastModifiedBy>
  <cp:revision>26</cp:revision>
  <dcterms:created xsi:type="dcterms:W3CDTF">2016-05-21T18:43:15Z</dcterms:created>
  <dcterms:modified xsi:type="dcterms:W3CDTF">2017-01-26T10:13:42Z</dcterms:modified>
</cp:coreProperties>
</file>