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370" r:id="rId3"/>
    <p:sldId id="374" r:id="rId4"/>
    <p:sldId id="396" r:id="rId5"/>
    <p:sldId id="397" r:id="rId6"/>
    <p:sldId id="398" r:id="rId7"/>
    <p:sldId id="399" r:id="rId8"/>
    <p:sldId id="400" r:id="rId9"/>
    <p:sldId id="40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ja Slivar" initials="KS" lastIdx="1" clrIdx="0">
    <p:extLst/>
  </p:cmAuthor>
  <p:cmAuthor id="2" name="Stanka Crvik Orešković" initials="SCO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08080"/>
    <a:srgbClr val="B2B2B2"/>
    <a:srgbClr val="171796"/>
    <a:srgbClr val="FFC1C1"/>
    <a:srgbClr val="FFE7E7"/>
    <a:srgbClr val="B1CB23"/>
    <a:srgbClr val="EF7F1A"/>
    <a:srgbClr val="749AAD"/>
    <a:srgbClr val="008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660" y="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-360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F0428-050E-4FD4-82A3-B32508AF4F6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16898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4. sjednica Odbora za praćenje OPKK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29. rujna 2015. godine</a:t>
            </a:r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C729-2C1F-48A2-8A31-89B9FB8BBCD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23324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RRFEU pasica logotipi pptx 16x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1744413"/>
            <a:ext cx="10363200" cy="723851"/>
          </a:xfrm>
        </p:spPr>
        <p:txBody>
          <a:bodyPr/>
          <a:lstStyle>
            <a:lvl1pPr>
              <a:defRPr b="0" i="0">
                <a:latin typeface="Neo Sans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483690"/>
            <a:ext cx="8534400" cy="506095"/>
          </a:xfrm>
        </p:spPr>
        <p:txBody>
          <a:bodyPr>
            <a:noAutofit/>
          </a:bodyPr>
          <a:lstStyle>
            <a:lvl1pPr marL="0" indent="0" algn="l">
              <a:buNone/>
              <a:defRPr sz="2667" cap="all">
                <a:solidFill>
                  <a:schemeClr val="tx1"/>
                </a:solidFill>
                <a:latin typeface="Neo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36AED-21BB-4384-B712-953F45725E46}" type="datetimeFigureOut">
              <a:rPr lang="hr-HR" smtClean="0"/>
              <a:pPr/>
              <a:t>7.2.2017.</a:t>
            </a:fld>
            <a:endParaRPr lang="hr-H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8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RRFEU pasica logotipi ppt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651501"/>
            <a:ext cx="11404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2130425"/>
            <a:ext cx="10363200" cy="723851"/>
          </a:xfrm>
        </p:spPr>
        <p:txBody>
          <a:bodyPr/>
          <a:lstStyle>
            <a:lvl1pPr>
              <a:defRPr b="0" i="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757634"/>
            <a:ext cx="8534400" cy="506095"/>
          </a:xfrm>
        </p:spPr>
        <p:txBody>
          <a:bodyPr>
            <a:normAutofit/>
          </a:bodyPr>
          <a:lstStyle>
            <a:lvl1pPr marL="0" indent="0" algn="l">
              <a:buNone/>
              <a:defRPr sz="2667" cap="all">
                <a:solidFill>
                  <a:schemeClr val="tx1"/>
                </a:solidFill>
                <a:latin typeface="Neo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48757-7E85-4A00-AA54-B4FF65D1E38F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B1914-70D0-4020-BC7A-71DB2DA0FAC4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7253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4533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12B28-AA01-4538-BF16-01E97E46182E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1A5A7-3424-4B29-8863-9BC7B0174BCE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87002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61" y="4406901"/>
            <a:ext cx="10363200" cy="1362075"/>
          </a:xfrm>
        </p:spPr>
        <p:txBody>
          <a:bodyPr/>
          <a:lstStyle>
            <a:lvl1pPr algn="l">
              <a:defRPr sz="5333" b="0" i="0" cap="none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6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522C8-7B98-48D8-91AE-CA36B7046FC0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D6BB9-9D2B-45A3-950F-96E0277593DE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44058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600201"/>
            <a:ext cx="5243664" cy="3963512"/>
          </a:xfrm>
        </p:spPr>
        <p:txBody>
          <a:bodyPr/>
          <a:lstStyle>
            <a:lvl1pPr>
              <a:defRPr sz="2933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973" y="1600201"/>
            <a:ext cx="5384800" cy="3963513"/>
          </a:xfrm>
        </p:spPr>
        <p:txBody>
          <a:bodyPr/>
          <a:lstStyle>
            <a:lvl1pPr>
              <a:defRPr sz="2933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FB30A-1D4D-467C-B4FA-3FC8FA7E692C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B385E-F5D6-4BCE-A85B-E93E7EE685D6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39438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0"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 marL="0"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A7170-A949-4192-813E-70BDEA625D7F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5681133"/>
            <a:ext cx="3860800" cy="36618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Neo 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3DC6-2579-49BE-925D-176B7BD29975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27074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AEDFF-C4A7-41E8-806E-BB24B7A72375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9EE8B-9C87-4D6E-B068-BDC53DE04B89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64939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103B0-B522-47C9-94C5-E6D7CB8037C1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FF9E0-30CA-4813-BD3B-334135F7F1E5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13311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32973"/>
            <a:ext cx="7315200" cy="3794603"/>
          </a:xfrm>
        </p:spPr>
        <p:txBody>
          <a:bodyPr rtlCol="0">
            <a:normAutofit/>
          </a:bodyPr>
          <a:lstStyle>
            <a:lvl1pPr marL="0" indent="0">
              <a:buNone/>
              <a:defRPr sz="4267">
                <a:latin typeface="Neo Sans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BB7F3-8058-46FC-94CB-0C54334FEF38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19424-7E64-4F38-9320-8371E796C352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84239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400"/>
            </a:lvl1pPr>
            <a:lvl2pPr marL="719649" indent="-478355">
              <a:buFont typeface="Wingdings" panose="05000000000000000000" pitchFamily="2" charset="2"/>
              <a:buChar char="q"/>
              <a:defRPr sz="2400"/>
            </a:lvl2pPr>
            <a:lvl3pPr marL="1523962" indent="-304792">
              <a:buFont typeface="Wingdings" panose="05000000000000000000" pitchFamily="2" charset="2"/>
              <a:buChar char="q"/>
              <a:defRPr sz="2400"/>
            </a:lvl3pPr>
            <a:lvl4pPr marL="2133547" indent="-304792">
              <a:buFont typeface="Wingdings" panose="05000000000000000000" pitchFamily="2" charset="2"/>
              <a:buChar char="q"/>
              <a:defRPr sz="2400"/>
            </a:lvl4pPr>
            <a:lvl5pPr marL="2743131" indent="-304792">
              <a:buFont typeface="Wingdings" panose="05000000000000000000" pitchFamily="2" charset="2"/>
              <a:buChar char="q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61" y="4406901"/>
            <a:ext cx="10363200" cy="1362075"/>
          </a:xfrm>
        </p:spPr>
        <p:txBody>
          <a:bodyPr/>
          <a:lstStyle>
            <a:lvl1pPr algn="l">
              <a:defRPr sz="5333" b="0" i="0" cap="none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461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0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475681"/>
            <a:ext cx="5243664" cy="3963512"/>
          </a:xfrm>
        </p:spPr>
        <p:txBody>
          <a:bodyPr/>
          <a:lstStyle>
            <a:lvl1pPr>
              <a:defRPr sz="2800"/>
            </a:lvl1pPr>
            <a:lvl2pPr marL="0" indent="-239994">
              <a:buClr>
                <a:schemeClr val="accent1"/>
              </a:buClr>
              <a:defRPr sz="2800"/>
            </a:lvl2pPr>
            <a:lvl3pPr marL="566386">
              <a:buClr>
                <a:schemeClr val="accent1"/>
              </a:buClr>
              <a:defRPr sz="2400"/>
            </a:lvl3pPr>
            <a:lvl4pPr marL="887978">
              <a:buClr>
                <a:schemeClr val="accent1"/>
              </a:buClr>
              <a:defRPr sz="2000"/>
            </a:lvl4pPr>
            <a:lvl5pPr marL="1209570">
              <a:buClr>
                <a:schemeClr val="accent1"/>
              </a:buCl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30091" y="1475681"/>
            <a:ext cx="5243664" cy="3963512"/>
          </a:xfrm>
        </p:spPr>
        <p:txBody>
          <a:bodyPr/>
          <a:lstStyle>
            <a:lvl1pPr>
              <a:defRPr sz="2800"/>
            </a:lvl1pPr>
            <a:lvl2pPr marL="0" indent="-239994">
              <a:buClr>
                <a:schemeClr val="accent1"/>
              </a:buClr>
              <a:defRPr sz="2800"/>
            </a:lvl2pPr>
            <a:lvl3pPr marL="566386">
              <a:buClr>
                <a:schemeClr val="accent1"/>
              </a:buClr>
              <a:defRPr sz="2400"/>
            </a:lvl3pPr>
            <a:lvl4pPr marL="887978">
              <a:buClr>
                <a:schemeClr val="accent1"/>
              </a:buClr>
              <a:defRPr sz="2000"/>
            </a:lvl4pPr>
            <a:lvl5pPr marL="1209570">
              <a:buClr>
                <a:schemeClr val="accent1"/>
              </a:buCl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36AED-21BB-4384-B712-953F45725E46}" type="datetimeFigureOut">
              <a:rPr lang="hr-HR" smtClean="0"/>
              <a:pPr/>
              <a:t>7.2.2017.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5681133"/>
            <a:ext cx="3860800" cy="36618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Neo Sans"/>
                <a:ea typeface="+mn-ea"/>
                <a:cs typeface="+mn-cs"/>
              </a:defRPr>
            </a:lvl1pPr>
          </a:lstStyle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17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5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35873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52495"/>
            <a:ext cx="6815667" cy="4953021"/>
          </a:xfrm>
        </p:spPr>
        <p:txBody>
          <a:bodyPr/>
          <a:lstStyle>
            <a:lvl1pPr>
              <a:defRPr sz="2933"/>
            </a:lvl1pPr>
            <a:lvl2pPr>
              <a:buClr>
                <a:schemeClr val="accent1"/>
              </a:buClr>
              <a:defRPr sz="2933"/>
            </a:lvl2pPr>
            <a:lvl3pPr>
              <a:buClr>
                <a:schemeClr val="accent1"/>
              </a:buClr>
              <a:defRPr sz="2667"/>
            </a:lvl3pPr>
            <a:lvl4pPr>
              <a:buClr>
                <a:schemeClr val="accent1"/>
              </a:buClr>
              <a:defRPr sz="2667"/>
            </a:lvl4pPr>
            <a:lvl5pPr>
              <a:buClr>
                <a:schemeClr val="accent1"/>
              </a:buCl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97925"/>
            <a:ext cx="4011084" cy="379991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394"/>
            <a:ext cx="7315200" cy="3924183"/>
          </a:xfrm>
        </p:spPr>
        <p:txBody>
          <a:bodyPr rtlCol="0">
            <a:normAutofit/>
          </a:bodyPr>
          <a:lstStyle>
            <a:lvl1pPr marL="0" indent="0">
              <a:buNone/>
              <a:defRPr sz="4267">
                <a:latin typeface="Neo Sans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34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MRRFEU pasica logotipi pptx 16x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1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1483784"/>
            <a:ext cx="1079923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 smtClean="0"/>
              <a:t>Click to edit Master text styles</a:t>
            </a:r>
          </a:p>
          <a:p>
            <a:pPr lvl="1"/>
            <a:r>
              <a:rPr lang="en-US" altLang="sr-Latn-RS" dirty="0" smtClean="0"/>
              <a:t>Second level</a:t>
            </a:r>
          </a:p>
          <a:p>
            <a:pPr lvl="2"/>
            <a:r>
              <a:rPr lang="en-US" altLang="sr-Latn-RS" dirty="0" smtClean="0"/>
              <a:t>Third level</a:t>
            </a:r>
          </a:p>
          <a:p>
            <a:pPr lvl="3"/>
            <a:r>
              <a:rPr lang="en-US" altLang="sr-Latn-RS" dirty="0" smtClean="0"/>
              <a:t>Fourth level</a:t>
            </a:r>
          </a:p>
          <a:p>
            <a:pPr lvl="4"/>
            <a:r>
              <a:rPr lang="en-US" altLang="sr-Latn-R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latin typeface="Neo Sans" panose="020B0504030504040204" pitchFamily="34" charset="0"/>
              </a:defRPr>
            </a:lvl1pPr>
          </a:lstStyle>
          <a:p>
            <a:fld id="{B8A36AED-21BB-4384-B712-953F45725E46}" type="datetimeFigureOut">
              <a:rPr lang="hr-HR" smtClean="0"/>
              <a:pPr/>
              <a:t>7.2.2017.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1"/>
                </a:solidFill>
                <a:latin typeface="Neo Sans" panose="020B0504030504040204" pitchFamily="34" charset="0"/>
              </a:defRPr>
            </a:lvl1pPr>
          </a:lstStyle>
          <a:p>
            <a:fld id="{3AD36416-8A59-4FF4-9668-A1FBA958D0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Neo Sans Medium"/>
          <a:ea typeface="MS PGothic" panose="020B0600070205080204" pitchFamily="34" charset="-128"/>
          <a:cs typeface="Neo Sans Medium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lnSpc>
          <a:spcPts val="4267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1pPr>
      <a:lvl2pPr marL="719649" indent="-478355" algn="l" defTabSz="609585" rtl="0" eaLnBrk="1" fontAlgn="base" hangingPunct="1">
        <a:spcBef>
          <a:spcPts val="4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1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1483784"/>
            <a:ext cx="1079923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717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Neo Sans" panose="020B0504030504040204" pitchFamily="34" charset="0"/>
              </a:defRPr>
            </a:lvl1pPr>
          </a:lstStyle>
          <a:p>
            <a:fld id="{6E906671-1E46-4764-BDA5-E1882366B5B6}" type="datetime1">
              <a:rPr lang="en-US" altLang="sr-Latn-RS"/>
              <a:pPr/>
              <a:t>2/7/2017</a:t>
            </a:fld>
            <a:endParaRPr lang="en-US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2333" y="6582834"/>
            <a:ext cx="2844800" cy="2751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7F7F7F"/>
                </a:solidFill>
                <a:latin typeface="Neo Sans" panose="020B0504030504040204" pitchFamily="34" charset="0"/>
              </a:defRPr>
            </a:lvl1pPr>
          </a:lstStyle>
          <a:p>
            <a:fld id="{6AFF1976-347D-4629-89A3-0D9B3337BC49}" type="slidenum">
              <a:rPr lang="en-US" altLang="sr-Latn-RS"/>
              <a:pPr/>
              <a:t>‹#›</a:t>
            </a:fld>
            <a:endParaRPr lang="en-US" altLang="sr-Latn-RS" dirty="0"/>
          </a:p>
        </p:txBody>
      </p:sp>
      <p:pic>
        <p:nvPicPr>
          <p:cNvPr id="11270" name="Picture 6" descr="pattern pptx 16x9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17" y="0"/>
            <a:ext cx="2487083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MRRFEU pasica logotipi pptx 16x9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22385"/>
            <a:ext cx="11387667" cy="15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Neo Sans Medium"/>
          <a:ea typeface="MS PGothic" panose="020B0600070205080204" pitchFamily="34" charset="-128"/>
          <a:cs typeface="Neo Sans Medium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MS PGothic" panose="020B0600070205080204" pitchFamily="34" charset="-128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lnSpc>
          <a:spcPts val="4267"/>
        </a:lnSpc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1pPr>
      <a:lvl2pPr marL="719649" indent="-478355" algn="l" defTabSz="609585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Neo Sans"/>
          <a:ea typeface="MS PGothic" panose="020B0600070205080204" pitchFamily="34" charset="-128"/>
          <a:cs typeface="Neo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4085" y="1375469"/>
            <a:ext cx="78779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EU FONDOVI IZ PERSPEKTIVE REGIONALNE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SAMOUPRAVE </a:t>
            </a:r>
          </a:p>
          <a:p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PRIMJERI DOBRE PRAKSE</a:t>
            </a:r>
            <a:endParaRPr lang="pl-PL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Razvoj lokalne zajednice kroz EU fondove i poljoprivredu, 7. veljače 2017.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100" y="884464"/>
            <a:ext cx="102072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UVOD</a:t>
            </a: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Ukupna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HR alokacija ESIF 2014-2020 = 10.7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milijardi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EUR </a:t>
            </a:r>
          </a:p>
          <a:p>
            <a:pPr lvl="1">
              <a:spcAft>
                <a:spcPts val="1200"/>
              </a:spcAft>
            </a:pPr>
            <a:r>
              <a:rPr lang="pl-PL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(oko 80 milijardi KN)</a:t>
            </a:r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OPKK / OPULJP / PRR / OPPR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Ulaganja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iz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svih tematskih ciljeva EU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Provedba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31.12.2023.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Prosječno EU sufinanciranje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oko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70%</a:t>
            </a:r>
          </a:p>
          <a:p>
            <a:pPr>
              <a:spcAft>
                <a:spcPts val="1800"/>
              </a:spcAf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822" y="856357"/>
            <a:ext cx="102072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MOGUĆNOSTI I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ZNAČAJ</a:t>
            </a:r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Potencijalno: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Udio EU fondova u ukupnim javnim investicijama = oko 80%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Udio javnih investicija u BDP-u 6-7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EU + NAC (javno i privatno) + </a:t>
            </a:r>
            <a:r>
              <a:rPr lang="pl-PL" sz="2200" i="1" dirty="0" smtClean="0">
                <a:solidFill>
                  <a:schemeClr val="tx2">
                    <a:lumMod val="75000"/>
                  </a:schemeClr>
                </a:solidFill>
              </a:rPr>
              <a:t>‚rezerva’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oko 54 milijuna kuna investicija dnevno</a:t>
            </a:r>
          </a:p>
          <a:p>
            <a:pPr lvl="1">
              <a:spcAft>
                <a:spcPts val="1200"/>
              </a:spcAft>
            </a:pPr>
            <a:endParaRPr lang="pl-PL" sz="2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Udio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EU fondova u proračunima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JLPS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=  ?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9733" y="525540"/>
            <a:ext cx="9779959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OSTVARENJA</a:t>
            </a:r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Ugovoreno 11.84% i plaćeno korisnicima 3.2%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 ukupno raspoloživog iznosa </a:t>
            </a:r>
          </a:p>
          <a:p>
            <a:pPr>
              <a:spcAft>
                <a:spcPts val="1200"/>
              </a:spcAft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Pozitivni trendovi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zbog ulaganja u područjima: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Kulturne baštine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Prirodne baštine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Energetske učinkovitosti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Zdravstva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Poduzetništva   </a:t>
            </a:r>
          </a:p>
          <a:p>
            <a:pPr>
              <a:spcAft>
                <a:spcPts val="18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096" y="525540"/>
            <a:ext cx="877155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DALJNJA ULAGANJA</a:t>
            </a:r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 2017. godini u okviru OPKK planirano je: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Provedba 77 postupaka dodjela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</a:rPr>
              <a:t>Ugovaranje projekata u vrijednosti (EU+NAC) oko 31.2 milijarde KN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100% + stopa ugovaranja u pojedinim područjima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Ukupna stopa ugovaranja OPKK 40-50%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Plaćanje po projektima oko 5 milijardi KN   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1185" y="440082"/>
            <a:ext cx="966032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DALJNJA ULAGANJA</a:t>
            </a:r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 2017. godini ključno je ostvariti značajniji napredak u ugovaranju u područjima: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Gospodarenja otpadom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Vodoopskrbe i zbrinjavanja otpadnih voda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Zaštite prirode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Upravljanja rizicima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Prometa i telekomunikacija 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Mali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broj tehnički kompleksnih projekata velike vrijednosti za koje nisu ispunjeni preduvjeti = </a:t>
            </a:r>
            <a:r>
              <a:rPr lang="pl-PL" sz="2200" b="1" dirty="0">
                <a:solidFill>
                  <a:schemeClr val="tx2">
                    <a:lumMod val="75000"/>
                  </a:schemeClr>
                </a:solidFill>
              </a:rPr>
              <a:t>visok stupanj koncentracije rizika</a:t>
            </a:r>
          </a:p>
          <a:p>
            <a:pPr>
              <a:spcAft>
                <a:spcPts val="1200"/>
              </a:spcAft>
            </a:pPr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4093" y="593906"/>
            <a:ext cx="966032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STRATEŠKI PREDUVJETI</a:t>
            </a:r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stvarenje razvojnih ciljeva ovisi o: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Uspostavi jedinstvenog nacionalnog sustava strateškog planiranja i upravljanja investicijama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Daljnjem jačanju kapaciteta dionika na lokalnoj i regionalnoj razini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Uklanjanju administrativnih prepreka za provedbu velikih investicija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Osiguranju nacionalnih izvora su-financiranja  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4085" y="1375469"/>
            <a:ext cx="78779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EU FONDOVI IZ PERSPEKTIVE REGIONALNE </a:t>
            </a: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SAMOUPRAVE </a:t>
            </a:r>
          </a:p>
          <a:p>
            <a:endParaRPr lang="pl-P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PRIMJERI DOBRE PRAKSE</a:t>
            </a:r>
            <a:endParaRPr lang="pl-PL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Razvoj lokalne zajednice kroz EU fondove i poljoprivredu, 7. veljače 2017.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MRRFEU Template 16x9</Template>
  <TotalTime>4596</TotalTime>
  <Words>282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Neo Sans</vt:lpstr>
      <vt:lpstr>Neo Sans Medium</vt:lpstr>
      <vt:lpstr>Wingdings</vt:lpstr>
      <vt:lpstr>Default Theme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Krešimir Ivančić</dc:creator>
  <cp:lastModifiedBy>Juraj Ivanković</cp:lastModifiedBy>
  <cp:revision>444</cp:revision>
  <dcterms:created xsi:type="dcterms:W3CDTF">2015-09-18T14:09:09Z</dcterms:created>
  <dcterms:modified xsi:type="dcterms:W3CDTF">2017-02-07T09:30:18Z</dcterms:modified>
</cp:coreProperties>
</file>