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74" r:id="rId3"/>
    <p:sldId id="256" r:id="rId4"/>
    <p:sldId id="257" r:id="rId5"/>
    <p:sldId id="270" r:id="rId6"/>
    <p:sldId id="271" r:id="rId7"/>
    <p:sldId id="258" r:id="rId8"/>
    <p:sldId id="259" r:id="rId9"/>
    <p:sldId id="260" r:id="rId10"/>
    <p:sldId id="263" r:id="rId11"/>
    <p:sldId id="264" r:id="rId12"/>
    <p:sldId id="261" r:id="rId13"/>
    <p:sldId id="262" r:id="rId14"/>
    <p:sldId id="265" r:id="rId15"/>
    <p:sldId id="266" r:id="rId16"/>
    <p:sldId id="268" r:id="rId17"/>
    <p:sldId id="267" r:id="rId18"/>
    <p:sldId id="269" r:id="rId19"/>
    <p:sldId id="273" r:id="rId20"/>
  </p:sldIdLst>
  <p:sldSz cx="9144000" cy="6858000" type="screen4x3"/>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71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hr-H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hr-HR"/>
          </a:p>
        </p:txBody>
      </p:sp>
    </p:spTree>
    <p:extLst>
      <p:ext uri="{BB962C8B-B14F-4D97-AF65-F5344CB8AC3E}">
        <p14:creationId xmlns:p14="http://schemas.microsoft.com/office/powerpoint/2010/main" val="372877610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6D7CBAC4-02E5-4443-AD04-4EE8BC11B2BD}" type="datetimeFigureOut">
              <a:rPr lang="hr-HR" smtClean="0"/>
              <a:t>21.3.2017.</a:t>
            </a:fld>
            <a:endParaRPr lang="hr-H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hr-H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F55FD0C0-23F2-4AD8-BC1A-E4B1C4D5486A}" type="slidenum">
              <a:rPr lang="hr-HR" smtClean="0"/>
              <a:t>‹#›</a:t>
            </a:fld>
            <a:endParaRPr lang="hr-HR"/>
          </a:p>
        </p:txBody>
      </p:sp>
    </p:spTree>
    <p:extLst>
      <p:ext uri="{BB962C8B-B14F-4D97-AF65-F5344CB8AC3E}">
        <p14:creationId xmlns:p14="http://schemas.microsoft.com/office/powerpoint/2010/main" val="14842671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hr-H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6D7CBAC4-02E5-4443-AD04-4EE8BC11B2BD}" type="datetimeFigureOut">
              <a:rPr lang="hr-HR" smtClean="0"/>
              <a:t>21.3.2017.</a:t>
            </a:fld>
            <a:endParaRPr lang="hr-H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hr-H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F55FD0C0-23F2-4AD8-BC1A-E4B1C4D5486A}" type="slidenum">
              <a:rPr lang="hr-HR" smtClean="0"/>
              <a:t>‹#›</a:t>
            </a:fld>
            <a:endParaRPr lang="hr-HR"/>
          </a:p>
        </p:txBody>
      </p:sp>
    </p:spTree>
    <p:extLst>
      <p:ext uri="{BB962C8B-B14F-4D97-AF65-F5344CB8AC3E}">
        <p14:creationId xmlns:p14="http://schemas.microsoft.com/office/powerpoint/2010/main" val="20292723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Naslovni slajd">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2130425"/>
            <a:ext cx="7772400" cy="1470025"/>
          </a:xfrm>
        </p:spPr>
        <p:txBody>
          <a:bodyPr/>
          <a:lstStyle/>
          <a:p>
            <a:r>
              <a:rPr lang="hr-HR"/>
              <a:t>Kliknite da biste uredili stil naslova matrice</a:t>
            </a:r>
          </a:p>
        </p:txBody>
      </p:sp>
      <p:sp>
        <p:nvSpPr>
          <p:cNvPr id="3" name="Podnaslov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r-HR"/>
              <a:t>Kliknite da biste uredili stil podnaslova matrice</a:t>
            </a:r>
          </a:p>
        </p:txBody>
      </p:sp>
      <p:sp>
        <p:nvSpPr>
          <p:cNvPr id="4" name="Rezervirano mjesto datuma 3"/>
          <p:cNvSpPr>
            <a:spLocks noGrp="1"/>
          </p:cNvSpPr>
          <p:nvPr>
            <p:ph type="dt" sz="half" idx="10"/>
          </p:nvPr>
        </p:nvSpPr>
        <p:spPr/>
        <p:txBody>
          <a:bodyPr/>
          <a:lstStyle/>
          <a:p>
            <a:fld id="{D21B8DB0-F768-45C5-8AAB-0B6DFDDEABBE}" type="datetimeFigureOut">
              <a:rPr lang="hr-HR" smtClean="0"/>
              <a:pPr/>
              <a:t>21.3.2017.</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9FACE0F4-E82B-42EA-85CA-9113B6DAE3E7}" type="slidenum">
              <a:rPr lang="hr-HR" smtClean="0"/>
              <a:pPr/>
              <a:t>‹#›</a:t>
            </a:fld>
            <a:endParaRPr lang="hr-HR"/>
          </a:p>
        </p:txBody>
      </p:sp>
    </p:spTree>
    <p:extLst>
      <p:ext uri="{BB962C8B-B14F-4D97-AF65-F5344CB8AC3E}">
        <p14:creationId xmlns:p14="http://schemas.microsoft.com/office/powerpoint/2010/main" val="11915911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a:t>Kliknite da biste uredili stil naslova matrice</a:t>
            </a:r>
          </a:p>
        </p:txBody>
      </p:sp>
      <p:sp>
        <p:nvSpPr>
          <p:cNvPr id="3" name="Rezervirano mjesto sadržaja 2"/>
          <p:cNvSpPr>
            <a:spLocks noGrp="1"/>
          </p:cNvSpPr>
          <p:nvPr>
            <p:ph idx="1"/>
          </p:nvPr>
        </p:nvSpPr>
        <p:spPr/>
        <p:txBody>
          <a:bodyPr/>
          <a:lstStyle/>
          <a:p>
            <a:pPr lvl="0"/>
            <a:r>
              <a:rPr lang="hr-HR"/>
              <a:t>Kliknite da biste uredili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4" name="Rezervirano mjesto datuma 3"/>
          <p:cNvSpPr>
            <a:spLocks noGrp="1"/>
          </p:cNvSpPr>
          <p:nvPr>
            <p:ph type="dt" sz="half" idx="10"/>
          </p:nvPr>
        </p:nvSpPr>
        <p:spPr/>
        <p:txBody>
          <a:bodyPr/>
          <a:lstStyle/>
          <a:p>
            <a:fld id="{D21B8DB0-F768-45C5-8AAB-0B6DFDDEABBE}" type="datetimeFigureOut">
              <a:rPr lang="hr-HR" smtClean="0"/>
              <a:pPr/>
              <a:t>21.3.2017.</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9FACE0F4-E82B-42EA-85CA-9113B6DAE3E7}" type="slidenum">
              <a:rPr lang="hr-HR" smtClean="0"/>
              <a:pPr/>
              <a:t>‹#›</a:t>
            </a:fld>
            <a:endParaRPr lang="hr-HR"/>
          </a:p>
        </p:txBody>
      </p:sp>
    </p:spTree>
    <p:extLst>
      <p:ext uri="{BB962C8B-B14F-4D97-AF65-F5344CB8AC3E}">
        <p14:creationId xmlns:p14="http://schemas.microsoft.com/office/powerpoint/2010/main" val="37959355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Zaglavlje odjeljka">
    <p:spTree>
      <p:nvGrpSpPr>
        <p:cNvPr id="1" name=""/>
        <p:cNvGrpSpPr/>
        <p:nvPr/>
      </p:nvGrpSpPr>
      <p:grpSpPr>
        <a:xfrm>
          <a:off x="0" y="0"/>
          <a:ext cx="0" cy="0"/>
          <a:chOff x="0" y="0"/>
          <a:chExt cx="0" cy="0"/>
        </a:xfrm>
      </p:grpSpPr>
      <p:sp>
        <p:nvSpPr>
          <p:cNvPr id="2" name="Naslov 1"/>
          <p:cNvSpPr>
            <a:spLocks noGrp="1"/>
          </p:cNvSpPr>
          <p:nvPr>
            <p:ph type="title"/>
          </p:nvPr>
        </p:nvSpPr>
        <p:spPr>
          <a:xfrm>
            <a:off x="722313" y="4406900"/>
            <a:ext cx="7772400" cy="1362075"/>
          </a:xfrm>
        </p:spPr>
        <p:txBody>
          <a:bodyPr anchor="t"/>
          <a:lstStyle>
            <a:lvl1pPr algn="l">
              <a:defRPr sz="4000" b="1" cap="all"/>
            </a:lvl1pPr>
          </a:lstStyle>
          <a:p>
            <a:r>
              <a:rPr lang="hr-HR"/>
              <a:t>Kliknite da biste uredili stil naslova matrice</a:t>
            </a:r>
          </a:p>
        </p:txBody>
      </p:sp>
      <p:sp>
        <p:nvSpPr>
          <p:cNvPr id="3" name="Rezervirano mjesto teksta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stilove teksta matrice</a:t>
            </a:r>
          </a:p>
        </p:txBody>
      </p:sp>
      <p:sp>
        <p:nvSpPr>
          <p:cNvPr id="4" name="Rezervirano mjesto datuma 3"/>
          <p:cNvSpPr>
            <a:spLocks noGrp="1"/>
          </p:cNvSpPr>
          <p:nvPr>
            <p:ph type="dt" sz="half" idx="10"/>
          </p:nvPr>
        </p:nvSpPr>
        <p:spPr/>
        <p:txBody>
          <a:bodyPr/>
          <a:lstStyle/>
          <a:p>
            <a:fld id="{D21B8DB0-F768-45C5-8AAB-0B6DFDDEABBE}" type="datetimeFigureOut">
              <a:rPr lang="hr-HR" smtClean="0"/>
              <a:pPr/>
              <a:t>21.3.2017.</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9FACE0F4-E82B-42EA-85CA-9113B6DAE3E7}" type="slidenum">
              <a:rPr lang="hr-HR" smtClean="0"/>
              <a:pPr/>
              <a:t>‹#›</a:t>
            </a:fld>
            <a:endParaRPr lang="hr-HR"/>
          </a:p>
        </p:txBody>
      </p:sp>
    </p:spTree>
    <p:extLst>
      <p:ext uri="{BB962C8B-B14F-4D97-AF65-F5344CB8AC3E}">
        <p14:creationId xmlns:p14="http://schemas.microsoft.com/office/powerpoint/2010/main" val="16318725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a:t>Kliknite da biste uredili stil naslova matrice</a:t>
            </a:r>
          </a:p>
        </p:txBody>
      </p:sp>
      <p:sp>
        <p:nvSpPr>
          <p:cNvPr id="3" name="Rezervirano mjesto sadržaja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r-HR"/>
              <a:t>Kliknite da biste uredili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4" name="Rezervirano mjesto sadržaja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r-HR"/>
              <a:t>Kliknite da biste uredili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5" name="Rezervirano mjesto datuma 4"/>
          <p:cNvSpPr>
            <a:spLocks noGrp="1"/>
          </p:cNvSpPr>
          <p:nvPr>
            <p:ph type="dt" sz="half" idx="10"/>
          </p:nvPr>
        </p:nvSpPr>
        <p:spPr/>
        <p:txBody>
          <a:bodyPr/>
          <a:lstStyle/>
          <a:p>
            <a:fld id="{D21B8DB0-F768-45C5-8AAB-0B6DFDDEABBE}" type="datetimeFigureOut">
              <a:rPr lang="hr-HR" smtClean="0"/>
              <a:pPr/>
              <a:t>21.3.2017.</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9FACE0F4-E82B-42EA-85CA-9113B6DAE3E7}" type="slidenum">
              <a:rPr lang="hr-HR" smtClean="0"/>
              <a:pPr/>
              <a:t>‹#›</a:t>
            </a:fld>
            <a:endParaRPr lang="hr-HR"/>
          </a:p>
        </p:txBody>
      </p:sp>
    </p:spTree>
    <p:extLst>
      <p:ext uri="{BB962C8B-B14F-4D97-AF65-F5344CB8AC3E}">
        <p14:creationId xmlns:p14="http://schemas.microsoft.com/office/powerpoint/2010/main" val="897695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lvl1pPr>
              <a:defRPr/>
            </a:lvl1pPr>
          </a:lstStyle>
          <a:p>
            <a:r>
              <a:rPr lang="hr-HR"/>
              <a:t>Kliknite da biste uredili stil naslova matrice</a:t>
            </a:r>
          </a:p>
        </p:txBody>
      </p:sp>
      <p:sp>
        <p:nvSpPr>
          <p:cNvPr id="3" name="Rezervirano mjesto teksta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stilove teksta matrice</a:t>
            </a:r>
          </a:p>
        </p:txBody>
      </p:sp>
      <p:sp>
        <p:nvSpPr>
          <p:cNvPr id="4" name="Rezervirano mjesto sadržaja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r-HR"/>
              <a:t>Kliknite da biste uredili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5" name="Rezervirano mjesto teksta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stilove teksta matrice</a:t>
            </a:r>
          </a:p>
        </p:txBody>
      </p:sp>
      <p:sp>
        <p:nvSpPr>
          <p:cNvPr id="6" name="Rezervirano mjesto sadržaja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r-HR"/>
              <a:t>Kliknite da biste uredili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7" name="Rezervirano mjesto datuma 6"/>
          <p:cNvSpPr>
            <a:spLocks noGrp="1"/>
          </p:cNvSpPr>
          <p:nvPr>
            <p:ph type="dt" sz="half" idx="10"/>
          </p:nvPr>
        </p:nvSpPr>
        <p:spPr/>
        <p:txBody>
          <a:bodyPr/>
          <a:lstStyle/>
          <a:p>
            <a:fld id="{D21B8DB0-F768-45C5-8AAB-0B6DFDDEABBE}" type="datetimeFigureOut">
              <a:rPr lang="hr-HR" smtClean="0"/>
              <a:pPr/>
              <a:t>21.3.2017.</a:t>
            </a:fld>
            <a:endParaRPr lang="hr-HR"/>
          </a:p>
        </p:txBody>
      </p:sp>
      <p:sp>
        <p:nvSpPr>
          <p:cNvPr id="8" name="Rezervirano mjesto podnožja 7"/>
          <p:cNvSpPr>
            <a:spLocks noGrp="1"/>
          </p:cNvSpPr>
          <p:nvPr>
            <p:ph type="ftr" sz="quarter" idx="11"/>
          </p:nvPr>
        </p:nvSpPr>
        <p:spPr/>
        <p:txBody>
          <a:bodyPr/>
          <a:lstStyle/>
          <a:p>
            <a:endParaRPr lang="hr-HR"/>
          </a:p>
        </p:txBody>
      </p:sp>
      <p:sp>
        <p:nvSpPr>
          <p:cNvPr id="9" name="Rezervirano mjesto broja slajda 8"/>
          <p:cNvSpPr>
            <a:spLocks noGrp="1"/>
          </p:cNvSpPr>
          <p:nvPr>
            <p:ph type="sldNum" sz="quarter" idx="12"/>
          </p:nvPr>
        </p:nvSpPr>
        <p:spPr/>
        <p:txBody>
          <a:bodyPr/>
          <a:lstStyle/>
          <a:p>
            <a:fld id="{9FACE0F4-E82B-42EA-85CA-9113B6DAE3E7}" type="slidenum">
              <a:rPr lang="hr-HR" smtClean="0"/>
              <a:pPr/>
              <a:t>‹#›</a:t>
            </a:fld>
            <a:endParaRPr lang="hr-HR"/>
          </a:p>
        </p:txBody>
      </p:sp>
    </p:spTree>
    <p:extLst>
      <p:ext uri="{BB962C8B-B14F-4D97-AF65-F5344CB8AC3E}">
        <p14:creationId xmlns:p14="http://schemas.microsoft.com/office/powerpoint/2010/main" val="36691585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a:t>Kliknite da biste uredili stil naslova matrice</a:t>
            </a:r>
          </a:p>
        </p:txBody>
      </p:sp>
      <p:sp>
        <p:nvSpPr>
          <p:cNvPr id="3" name="Rezervirano mjesto datuma 2"/>
          <p:cNvSpPr>
            <a:spLocks noGrp="1"/>
          </p:cNvSpPr>
          <p:nvPr>
            <p:ph type="dt" sz="half" idx="10"/>
          </p:nvPr>
        </p:nvSpPr>
        <p:spPr/>
        <p:txBody>
          <a:bodyPr/>
          <a:lstStyle/>
          <a:p>
            <a:fld id="{D21B8DB0-F768-45C5-8AAB-0B6DFDDEABBE}" type="datetimeFigureOut">
              <a:rPr lang="hr-HR" smtClean="0"/>
              <a:pPr/>
              <a:t>21.3.2017.</a:t>
            </a:fld>
            <a:endParaRPr lang="hr-HR"/>
          </a:p>
        </p:txBody>
      </p:sp>
      <p:sp>
        <p:nvSpPr>
          <p:cNvPr id="4" name="Rezervirano mjesto podnožja 3"/>
          <p:cNvSpPr>
            <a:spLocks noGrp="1"/>
          </p:cNvSpPr>
          <p:nvPr>
            <p:ph type="ftr" sz="quarter" idx="11"/>
          </p:nvPr>
        </p:nvSpPr>
        <p:spPr/>
        <p:txBody>
          <a:bodyPr/>
          <a:lstStyle/>
          <a:p>
            <a:endParaRPr lang="hr-HR"/>
          </a:p>
        </p:txBody>
      </p:sp>
      <p:sp>
        <p:nvSpPr>
          <p:cNvPr id="5" name="Rezervirano mjesto broja slajda 4"/>
          <p:cNvSpPr>
            <a:spLocks noGrp="1"/>
          </p:cNvSpPr>
          <p:nvPr>
            <p:ph type="sldNum" sz="quarter" idx="12"/>
          </p:nvPr>
        </p:nvSpPr>
        <p:spPr/>
        <p:txBody>
          <a:bodyPr/>
          <a:lstStyle/>
          <a:p>
            <a:fld id="{9FACE0F4-E82B-42EA-85CA-9113B6DAE3E7}" type="slidenum">
              <a:rPr lang="hr-HR" smtClean="0"/>
              <a:pPr/>
              <a:t>‹#›</a:t>
            </a:fld>
            <a:endParaRPr lang="hr-HR"/>
          </a:p>
        </p:txBody>
      </p:sp>
    </p:spTree>
    <p:extLst>
      <p:ext uri="{BB962C8B-B14F-4D97-AF65-F5344CB8AC3E}">
        <p14:creationId xmlns:p14="http://schemas.microsoft.com/office/powerpoint/2010/main" val="37853679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Rezervirano mjesto datuma 1"/>
          <p:cNvSpPr>
            <a:spLocks noGrp="1"/>
          </p:cNvSpPr>
          <p:nvPr>
            <p:ph type="dt" sz="half" idx="10"/>
          </p:nvPr>
        </p:nvSpPr>
        <p:spPr/>
        <p:txBody>
          <a:bodyPr/>
          <a:lstStyle/>
          <a:p>
            <a:fld id="{D21B8DB0-F768-45C5-8AAB-0B6DFDDEABBE}" type="datetimeFigureOut">
              <a:rPr lang="hr-HR" smtClean="0"/>
              <a:pPr/>
              <a:t>21.3.2017.</a:t>
            </a:fld>
            <a:endParaRPr lang="hr-HR"/>
          </a:p>
        </p:txBody>
      </p:sp>
      <p:sp>
        <p:nvSpPr>
          <p:cNvPr id="3" name="Rezervirano mjesto podnožja 2"/>
          <p:cNvSpPr>
            <a:spLocks noGrp="1"/>
          </p:cNvSpPr>
          <p:nvPr>
            <p:ph type="ftr" sz="quarter" idx="11"/>
          </p:nvPr>
        </p:nvSpPr>
        <p:spPr/>
        <p:txBody>
          <a:bodyPr/>
          <a:lstStyle/>
          <a:p>
            <a:endParaRPr lang="hr-HR"/>
          </a:p>
        </p:txBody>
      </p:sp>
      <p:sp>
        <p:nvSpPr>
          <p:cNvPr id="4" name="Rezervirano mjesto broja slajda 3"/>
          <p:cNvSpPr>
            <a:spLocks noGrp="1"/>
          </p:cNvSpPr>
          <p:nvPr>
            <p:ph type="sldNum" sz="quarter" idx="12"/>
          </p:nvPr>
        </p:nvSpPr>
        <p:spPr/>
        <p:txBody>
          <a:bodyPr/>
          <a:lstStyle/>
          <a:p>
            <a:fld id="{9FACE0F4-E82B-42EA-85CA-9113B6DAE3E7}" type="slidenum">
              <a:rPr lang="hr-HR" smtClean="0"/>
              <a:pPr/>
              <a:t>‹#›</a:t>
            </a:fld>
            <a:endParaRPr lang="hr-HR"/>
          </a:p>
        </p:txBody>
      </p:sp>
    </p:spTree>
    <p:extLst>
      <p:ext uri="{BB962C8B-B14F-4D97-AF65-F5344CB8AC3E}">
        <p14:creationId xmlns:p14="http://schemas.microsoft.com/office/powerpoint/2010/main" val="20507224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3008313" cy="1162050"/>
          </a:xfrm>
        </p:spPr>
        <p:txBody>
          <a:bodyPr anchor="b"/>
          <a:lstStyle>
            <a:lvl1pPr algn="l">
              <a:defRPr sz="2000" b="1"/>
            </a:lvl1pPr>
          </a:lstStyle>
          <a:p>
            <a:r>
              <a:rPr lang="hr-HR"/>
              <a:t>Kliknite da biste uredili stil naslova matrice</a:t>
            </a:r>
          </a:p>
        </p:txBody>
      </p:sp>
      <p:sp>
        <p:nvSpPr>
          <p:cNvPr id="3" name="Rezervirano mjesto sadržaja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r-HR"/>
              <a:t>Kliknite da biste uredili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4" name="Rezervirano mjesto teksta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Kliknite da biste uredili stilove teksta matrice</a:t>
            </a:r>
          </a:p>
        </p:txBody>
      </p:sp>
      <p:sp>
        <p:nvSpPr>
          <p:cNvPr id="5" name="Rezervirano mjesto datuma 4"/>
          <p:cNvSpPr>
            <a:spLocks noGrp="1"/>
          </p:cNvSpPr>
          <p:nvPr>
            <p:ph type="dt" sz="half" idx="10"/>
          </p:nvPr>
        </p:nvSpPr>
        <p:spPr/>
        <p:txBody>
          <a:bodyPr/>
          <a:lstStyle/>
          <a:p>
            <a:fld id="{D21B8DB0-F768-45C5-8AAB-0B6DFDDEABBE}" type="datetimeFigureOut">
              <a:rPr lang="hr-HR" smtClean="0"/>
              <a:pPr/>
              <a:t>21.3.2017.</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9FACE0F4-E82B-42EA-85CA-9113B6DAE3E7}" type="slidenum">
              <a:rPr lang="hr-HR" smtClean="0"/>
              <a:pPr/>
              <a:t>‹#›</a:t>
            </a:fld>
            <a:endParaRPr lang="hr-HR"/>
          </a:p>
        </p:txBody>
      </p:sp>
    </p:spTree>
    <p:extLst>
      <p:ext uri="{BB962C8B-B14F-4D97-AF65-F5344CB8AC3E}">
        <p14:creationId xmlns:p14="http://schemas.microsoft.com/office/powerpoint/2010/main" val="27949092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6D7CBAC4-02E5-4443-AD04-4EE8BC11B2BD}" type="datetimeFigureOut">
              <a:rPr lang="hr-HR" smtClean="0"/>
              <a:t>21.3.2017.</a:t>
            </a:fld>
            <a:endParaRPr lang="hr-H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hr-H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F55FD0C0-23F2-4AD8-BC1A-E4B1C4D5486A}" type="slidenum">
              <a:rPr lang="hr-HR" smtClean="0"/>
              <a:t>‹#›</a:t>
            </a:fld>
            <a:endParaRPr lang="hr-HR"/>
          </a:p>
        </p:txBody>
      </p:sp>
    </p:spTree>
    <p:extLst>
      <p:ext uri="{BB962C8B-B14F-4D97-AF65-F5344CB8AC3E}">
        <p14:creationId xmlns:p14="http://schemas.microsoft.com/office/powerpoint/2010/main" val="2138591792"/>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Naslov 1"/>
          <p:cNvSpPr>
            <a:spLocks noGrp="1"/>
          </p:cNvSpPr>
          <p:nvPr>
            <p:ph type="title"/>
          </p:nvPr>
        </p:nvSpPr>
        <p:spPr>
          <a:xfrm>
            <a:off x="1792288" y="4800600"/>
            <a:ext cx="5486400" cy="566738"/>
          </a:xfrm>
        </p:spPr>
        <p:txBody>
          <a:bodyPr anchor="b"/>
          <a:lstStyle>
            <a:lvl1pPr algn="l">
              <a:defRPr sz="2000" b="1"/>
            </a:lvl1pPr>
          </a:lstStyle>
          <a:p>
            <a:r>
              <a:rPr lang="hr-HR"/>
              <a:t>Kliknite da biste uredili stil naslova matrice</a:t>
            </a:r>
          </a:p>
        </p:txBody>
      </p:sp>
      <p:sp>
        <p:nvSpPr>
          <p:cNvPr id="3" name="Rezervirano mjesto slik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r-HR"/>
          </a:p>
        </p:txBody>
      </p:sp>
      <p:sp>
        <p:nvSpPr>
          <p:cNvPr id="4" name="Rezervirano mjesto teksta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Kliknite da biste uredili stilove teksta matrice</a:t>
            </a:r>
          </a:p>
        </p:txBody>
      </p:sp>
      <p:sp>
        <p:nvSpPr>
          <p:cNvPr id="5" name="Rezervirano mjesto datuma 4"/>
          <p:cNvSpPr>
            <a:spLocks noGrp="1"/>
          </p:cNvSpPr>
          <p:nvPr>
            <p:ph type="dt" sz="half" idx="10"/>
          </p:nvPr>
        </p:nvSpPr>
        <p:spPr/>
        <p:txBody>
          <a:bodyPr/>
          <a:lstStyle/>
          <a:p>
            <a:fld id="{D21B8DB0-F768-45C5-8AAB-0B6DFDDEABBE}" type="datetimeFigureOut">
              <a:rPr lang="hr-HR" smtClean="0"/>
              <a:pPr/>
              <a:t>21.3.2017.</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9FACE0F4-E82B-42EA-85CA-9113B6DAE3E7}" type="slidenum">
              <a:rPr lang="hr-HR" smtClean="0"/>
              <a:pPr/>
              <a:t>‹#›</a:t>
            </a:fld>
            <a:endParaRPr lang="hr-HR"/>
          </a:p>
        </p:txBody>
      </p:sp>
    </p:spTree>
    <p:extLst>
      <p:ext uri="{BB962C8B-B14F-4D97-AF65-F5344CB8AC3E}">
        <p14:creationId xmlns:p14="http://schemas.microsoft.com/office/powerpoint/2010/main" val="27120015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a:t>Kliknite da biste uredili stil naslova matrice</a:t>
            </a:r>
          </a:p>
        </p:txBody>
      </p:sp>
      <p:sp>
        <p:nvSpPr>
          <p:cNvPr id="3" name="Rezervirano mjesto okomitog teksta 2"/>
          <p:cNvSpPr>
            <a:spLocks noGrp="1"/>
          </p:cNvSpPr>
          <p:nvPr>
            <p:ph type="body" orient="vert" idx="1"/>
          </p:nvPr>
        </p:nvSpPr>
        <p:spPr/>
        <p:txBody>
          <a:bodyPr vert="eaVert"/>
          <a:lstStyle/>
          <a:p>
            <a:pPr lvl="0"/>
            <a:r>
              <a:rPr lang="hr-HR"/>
              <a:t>Kliknite da biste uredili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4" name="Rezervirano mjesto datuma 3"/>
          <p:cNvSpPr>
            <a:spLocks noGrp="1"/>
          </p:cNvSpPr>
          <p:nvPr>
            <p:ph type="dt" sz="half" idx="10"/>
          </p:nvPr>
        </p:nvSpPr>
        <p:spPr/>
        <p:txBody>
          <a:bodyPr/>
          <a:lstStyle/>
          <a:p>
            <a:fld id="{D21B8DB0-F768-45C5-8AAB-0B6DFDDEABBE}" type="datetimeFigureOut">
              <a:rPr lang="hr-HR" smtClean="0"/>
              <a:pPr/>
              <a:t>21.3.2017.</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9FACE0F4-E82B-42EA-85CA-9113B6DAE3E7}" type="slidenum">
              <a:rPr lang="hr-HR" smtClean="0"/>
              <a:pPr/>
              <a:t>‹#›</a:t>
            </a:fld>
            <a:endParaRPr lang="hr-HR"/>
          </a:p>
        </p:txBody>
      </p:sp>
    </p:spTree>
    <p:extLst>
      <p:ext uri="{BB962C8B-B14F-4D97-AF65-F5344CB8AC3E}">
        <p14:creationId xmlns:p14="http://schemas.microsoft.com/office/powerpoint/2010/main" val="360805368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Okomiti naslov 1"/>
          <p:cNvSpPr>
            <a:spLocks noGrp="1"/>
          </p:cNvSpPr>
          <p:nvPr>
            <p:ph type="title" orient="vert"/>
          </p:nvPr>
        </p:nvSpPr>
        <p:spPr>
          <a:xfrm>
            <a:off x="6629400" y="274638"/>
            <a:ext cx="2057400" cy="5851525"/>
          </a:xfrm>
        </p:spPr>
        <p:txBody>
          <a:bodyPr vert="eaVert"/>
          <a:lstStyle/>
          <a:p>
            <a:r>
              <a:rPr lang="hr-HR"/>
              <a:t>Kliknite da biste uredili stil naslova matrice</a:t>
            </a:r>
          </a:p>
        </p:txBody>
      </p:sp>
      <p:sp>
        <p:nvSpPr>
          <p:cNvPr id="3" name="Rezervirano mjesto okomitog teksta 2"/>
          <p:cNvSpPr>
            <a:spLocks noGrp="1"/>
          </p:cNvSpPr>
          <p:nvPr>
            <p:ph type="body" orient="vert" idx="1"/>
          </p:nvPr>
        </p:nvSpPr>
        <p:spPr>
          <a:xfrm>
            <a:off x="457200" y="274638"/>
            <a:ext cx="6019800" cy="5851525"/>
          </a:xfrm>
        </p:spPr>
        <p:txBody>
          <a:bodyPr vert="eaVert"/>
          <a:lstStyle/>
          <a:p>
            <a:pPr lvl="0"/>
            <a:r>
              <a:rPr lang="hr-HR"/>
              <a:t>Kliknite da biste uredili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4" name="Rezervirano mjesto datuma 3"/>
          <p:cNvSpPr>
            <a:spLocks noGrp="1"/>
          </p:cNvSpPr>
          <p:nvPr>
            <p:ph type="dt" sz="half" idx="10"/>
          </p:nvPr>
        </p:nvSpPr>
        <p:spPr/>
        <p:txBody>
          <a:bodyPr/>
          <a:lstStyle/>
          <a:p>
            <a:fld id="{D21B8DB0-F768-45C5-8AAB-0B6DFDDEABBE}" type="datetimeFigureOut">
              <a:rPr lang="hr-HR" smtClean="0"/>
              <a:pPr/>
              <a:t>21.3.2017.</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9FACE0F4-E82B-42EA-85CA-9113B6DAE3E7}" type="slidenum">
              <a:rPr lang="hr-HR" smtClean="0"/>
              <a:pPr/>
              <a:t>‹#›</a:t>
            </a:fld>
            <a:endParaRPr lang="hr-HR"/>
          </a:p>
        </p:txBody>
      </p:sp>
    </p:spTree>
    <p:extLst>
      <p:ext uri="{BB962C8B-B14F-4D97-AF65-F5344CB8AC3E}">
        <p14:creationId xmlns:p14="http://schemas.microsoft.com/office/powerpoint/2010/main" val="16818439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hr-H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6D7CBAC4-02E5-4443-AD04-4EE8BC11B2BD}" type="datetimeFigureOut">
              <a:rPr lang="hr-HR" smtClean="0"/>
              <a:t>21.3.2017.</a:t>
            </a:fld>
            <a:endParaRPr lang="hr-H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hr-H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F55FD0C0-23F2-4AD8-BC1A-E4B1C4D5486A}" type="slidenum">
              <a:rPr lang="hr-HR" smtClean="0"/>
              <a:t>‹#›</a:t>
            </a:fld>
            <a:endParaRPr lang="hr-HR"/>
          </a:p>
        </p:txBody>
      </p:sp>
    </p:spTree>
    <p:extLst>
      <p:ext uri="{BB962C8B-B14F-4D97-AF65-F5344CB8AC3E}">
        <p14:creationId xmlns:p14="http://schemas.microsoft.com/office/powerpoint/2010/main" val="318188150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D7CBAC4-02E5-4443-AD04-4EE8BC11B2BD}" type="datetimeFigureOut">
              <a:rPr lang="hr-HR" smtClean="0"/>
              <a:t>21.3.2017.</a:t>
            </a:fld>
            <a:endParaRPr lang="hr-H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hr-H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F55FD0C0-23F2-4AD8-BC1A-E4B1C4D5486A}" type="slidenum">
              <a:rPr lang="hr-HR" smtClean="0"/>
              <a:t>‹#›</a:t>
            </a:fld>
            <a:endParaRPr lang="hr-HR"/>
          </a:p>
        </p:txBody>
      </p:sp>
    </p:spTree>
    <p:extLst>
      <p:ext uri="{BB962C8B-B14F-4D97-AF65-F5344CB8AC3E}">
        <p14:creationId xmlns:p14="http://schemas.microsoft.com/office/powerpoint/2010/main" val="135417959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hr-H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6D7CBAC4-02E5-4443-AD04-4EE8BC11B2BD}" type="datetimeFigureOut">
              <a:rPr lang="hr-HR" smtClean="0"/>
              <a:t>21.3.2017.</a:t>
            </a:fld>
            <a:endParaRPr lang="hr-H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hr-HR"/>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F55FD0C0-23F2-4AD8-BC1A-E4B1C4D5486A}" type="slidenum">
              <a:rPr lang="hr-HR" smtClean="0"/>
              <a:t>‹#›</a:t>
            </a:fld>
            <a:endParaRPr lang="hr-HR"/>
          </a:p>
        </p:txBody>
      </p:sp>
    </p:spTree>
    <p:extLst>
      <p:ext uri="{BB962C8B-B14F-4D97-AF65-F5344CB8AC3E}">
        <p14:creationId xmlns:p14="http://schemas.microsoft.com/office/powerpoint/2010/main" val="315685480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6D7CBAC4-02E5-4443-AD04-4EE8BC11B2BD}" type="datetimeFigureOut">
              <a:rPr lang="hr-HR" smtClean="0"/>
              <a:t>21.3.2017.</a:t>
            </a:fld>
            <a:endParaRPr lang="hr-H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hr-HR"/>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F55FD0C0-23F2-4AD8-BC1A-E4B1C4D5486A}" type="slidenum">
              <a:rPr lang="hr-HR" smtClean="0"/>
              <a:t>‹#›</a:t>
            </a:fld>
            <a:endParaRPr lang="hr-HR"/>
          </a:p>
        </p:txBody>
      </p:sp>
    </p:spTree>
    <p:extLst>
      <p:ext uri="{BB962C8B-B14F-4D97-AF65-F5344CB8AC3E}">
        <p14:creationId xmlns:p14="http://schemas.microsoft.com/office/powerpoint/2010/main" val="557507476"/>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6D7CBAC4-02E5-4443-AD04-4EE8BC11B2BD}" type="datetimeFigureOut">
              <a:rPr lang="hr-HR" smtClean="0"/>
              <a:t>21.3.2017.</a:t>
            </a:fld>
            <a:endParaRPr lang="hr-H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hr-HR"/>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F55FD0C0-23F2-4AD8-BC1A-E4B1C4D5486A}" type="slidenum">
              <a:rPr lang="hr-HR" smtClean="0"/>
              <a:t>‹#›</a:t>
            </a:fld>
            <a:endParaRPr lang="hr-HR"/>
          </a:p>
        </p:txBody>
      </p:sp>
    </p:spTree>
    <p:extLst>
      <p:ext uri="{BB962C8B-B14F-4D97-AF65-F5344CB8AC3E}">
        <p14:creationId xmlns:p14="http://schemas.microsoft.com/office/powerpoint/2010/main" val="232574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hr-H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D7CBAC4-02E5-4443-AD04-4EE8BC11B2BD}" type="datetimeFigureOut">
              <a:rPr lang="hr-HR" smtClean="0"/>
              <a:t>21.3.2017.</a:t>
            </a:fld>
            <a:endParaRPr lang="hr-H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hr-H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F55FD0C0-23F2-4AD8-BC1A-E4B1C4D5486A}" type="slidenum">
              <a:rPr lang="hr-HR" smtClean="0"/>
              <a:t>‹#›</a:t>
            </a:fld>
            <a:endParaRPr lang="hr-HR"/>
          </a:p>
        </p:txBody>
      </p:sp>
    </p:spTree>
    <p:extLst>
      <p:ext uri="{BB962C8B-B14F-4D97-AF65-F5344CB8AC3E}">
        <p14:creationId xmlns:p14="http://schemas.microsoft.com/office/powerpoint/2010/main" val="3678848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hr-H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r-H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D7CBAC4-02E5-4443-AD04-4EE8BC11B2BD}" type="datetimeFigureOut">
              <a:rPr lang="hr-HR" smtClean="0"/>
              <a:t>21.3.2017.</a:t>
            </a:fld>
            <a:endParaRPr lang="hr-H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hr-H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F55FD0C0-23F2-4AD8-BC1A-E4B1C4D5486A}" type="slidenum">
              <a:rPr lang="hr-HR" smtClean="0"/>
              <a:t>‹#›</a:t>
            </a:fld>
            <a:endParaRPr lang="hr-HR"/>
          </a:p>
        </p:txBody>
      </p:sp>
    </p:spTree>
    <p:extLst>
      <p:ext uri="{BB962C8B-B14F-4D97-AF65-F5344CB8AC3E}">
        <p14:creationId xmlns:p14="http://schemas.microsoft.com/office/powerpoint/2010/main" val="353799084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4.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6923112" cy="830733"/>
          </a:xfrm>
          <a:prstGeom prst="rect">
            <a:avLst/>
          </a:prstGeom>
        </p:spPr>
        <p:txBody>
          <a:bodyPr vert="horz" lIns="91440" tIns="45720" rIns="91440" bIns="45720" rtlCol="0" anchor="ctr">
            <a:normAutofit/>
          </a:bodyPr>
          <a:lstStyle/>
          <a:p>
            <a:r>
              <a:rPr lang="en-US" dirty="0" smtClean="0"/>
              <a:t>Click to edit Master title style</a:t>
            </a:r>
            <a:endParaRPr lang="hr-HR" dirty="0"/>
          </a:p>
        </p:txBody>
      </p:sp>
      <p:sp>
        <p:nvSpPr>
          <p:cNvPr id="3" name="Text Placeholder 2"/>
          <p:cNvSpPr>
            <a:spLocks noGrp="1"/>
          </p:cNvSpPr>
          <p:nvPr>
            <p:ph type="body" idx="1"/>
          </p:nvPr>
        </p:nvSpPr>
        <p:spPr>
          <a:xfrm>
            <a:off x="395536" y="1254683"/>
            <a:ext cx="8229600" cy="4190542"/>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hr-HR" dirty="0"/>
          </a:p>
        </p:txBody>
      </p:sp>
      <p:pic>
        <p:nvPicPr>
          <p:cNvPr id="7" name="Picture 6"/>
          <p:cNvPicPr>
            <a:picLocks noChangeAspect="1"/>
          </p:cNvPicPr>
          <p:nvPr userDrawn="1"/>
        </p:nvPicPr>
        <p:blipFill rotWithShape="1">
          <a:blip r:embed="rId14">
            <a:extLst>
              <a:ext uri="{28A0092B-C50C-407E-A947-70E740481C1C}">
                <a14:useLocalDpi xmlns:a14="http://schemas.microsoft.com/office/drawing/2010/main" val="0"/>
              </a:ext>
            </a:extLst>
          </a:blip>
          <a:srcRect l="-402" t="15202" r="402" b="14121"/>
          <a:stretch/>
        </p:blipFill>
        <p:spPr>
          <a:xfrm>
            <a:off x="782024" y="5820995"/>
            <a:ext cx="7160518" cy="1003101"/>
          </a:xfrm>
          <a:prstGeom prst="rect">
            <a:avLst/>
          </a:prstGeom>
        </p:spPr>
      </p:pic>
      <p:pic>
        <p:nvPicPr>
          <p:cNvPr id="8" name="Picture 7"/>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7956376" y="241255"/>
            <a:ext cx="864116" cy="864116"/>
          </a:xfrm>
          <a:prstGeom prst="rect">
            <a:avLst/>
          </a:prstGeom>
        </p:spPr>
      </p:pic>
    </p:spTree>
    <p:extLst>
      <p:ext uri="{BB962C8B-B14F-4D97-AF65-F5344CB8AC3E}">
        <p14:creationId xmlns:p14="http://schemas.microsoft.com/office/powerpoint/2010/main" val="34344245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l="-1000" r="-1000"/>
          </a:stretch>
        </a:blipFill>
        <a:effectLst/>
      </p:bgPr>
    </p:bg>
    <p:spTree>
      <p:nvGrpSpPr>
        <p:cNvPr id="1" name=""/>
        <p:cNvGrpSpPr/>
        <p:nvPr/>
      </p:nvGrpSpPr>
      <p:grpSpPr>
        <a:xfrm>
          <a:off x="0" y="0"/>
          <a:ext cx="0" cy="0"/>
          <a:chOff x="0" y="0"/>
          <a:chExt cx="0" cy="0"/>
        </a:xfrm>
      </p:grpSpPr>
      <p:sp>
        <p:nvSpPr>
          <p:cNvPr id="2" name="Rezervirano mjesto naslova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hr-HR"/>
              <a:t>Kliknite da biste uredili stil naslova matrice</a:t>
            </a:r>
          </a:p>
        </p:txBody>
      </p:sp>
      <p:sp>
        <p:nvSpPr>
          <p:cNvPr id="3" name="Rezervirano mjesto teksta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hr-HR"/>
              <a:t>Kliknite da biste uredili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4" name="Rezervirano mjesto datum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1B8DB0-F768-45C5-8AAB-0B6DFDDEABBE}" type="datetimeFigureOut">
              <a:rPr lang="hr-HR" smtClean="0"/>
              <a:pPr/>
              <a:t>21.3.2017.</a:t>
            </a:fld>
            <a:endParaRPr lang="hr-HR"/>
          </a:p>
        </p:txBody>
      </p:sp>
      <p:sp>
        <p:nvSpPr>
          <p:cNvPr id="5" name="Rezervirano mjesto podnožj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p>
        </p:txBody>
      </p:sp>
      <p:sp>
        <p:nvSpPr>
          <p:cNvPr id="6" name="Rezervirano mjesto broja slajd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ACE0F4-E82B-42EA-85CA-9113B6DAE3E7}" type="slidenum">
              <a:rPr lang="hr-HR" smtClean="0"/>
              <a:pPr/>
              <a:t>‹#›</a:t>
            </a:fld>
            <a:endParaRPr lang="hr-HR"/>
          </a:p>
        </p:txBody>
      </p:sp>
    </p:spTree>
    <p:extLst>
      <p:ext uri="{BB962C8B-B14F-4D97-AF65-F5344CB8AC3E}">
        <p14:creationId xmlns:p14="http://schemas.microsoft.com/office/powerpoint/2010/main" val="33122979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3000" b="-3000"/>
          </a:stretch>
        </a:blipFill>
        <a:effectLst/>
      </p:bgPr>
    </p:bg>
    <p:spTree>
      <p:nvGrpSpPr>
        <p:cNvPr id="1" name=""/>
        <p:cNvGrpSpPr/>
        <p:nvPr/>
      </p:nvGrpSpPr>
      <p:grpSpPr>
        <a:xfrm>
          <a:off x="0" y="0"/>
          <a:ext cx="0" cy="0"/>
          <a:chOff x="0" y="0"/>
          <a:chExt cx="0" cy="0"/>
        </a:xfrm>
      </p:grpSpPr>
      <p:sp>
        <p:nvSpPr>
          <p:cNvPr id="4" name="TekstniOkvir 3"/>
          <p:cNvSpPr txBox="1"/>
          <p:nvPr/>
        </p:nvSpPr>
        <p:spPr>
          <a:xfrm>
            <a:off x="179512" y="4149080"/>
            <a:ext cx="9144000" cy="47705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hr-HR" sz="2500" b="1" i="0" u="none" strike="noStrike" kern="1200" cap="none" spc="0" normalizeH="0" baseline="0" noProof="0" dirty="0" smtClean="0">
                <a:ln>
                  <a:noFill/>
                </a:ln>
                <a:solidFill>
                  <a:prstClr val="black"/>
                </a:solidFill>
                <a:effectLst/>
                <a:uLnTx/>
                <a:uFillTx/>
                <a:latin typeface="Calibri"/>
                <a:ea typeface="+mn-ea"/>
                <a:cs typeface="+mn-cs"/>
              </a:rPr>
              <a:t>SPRJEČAVANJE KORUPCIJE I</a:t>
            </a:r>
            <a:r>
              <a:rPr kumimoji="0" lang="hr-HR" sz="2500" b="1" i="0" u="none" strike="noStrike" kern="1200" cap="none" spc="0" normalizeH="0" noProof="0" dirty="0" smtClean="0">
                <a:ln>
                  <a:noFill/>
                </a:ln>
                <a:solidFill>
                  <a:prstClr val="black"/>
                </a:solidFill>
                <a:effectLst/>
                <a:uLnTx/>
                <a:uFillTx/>
                <a:latin typeface="Calibri"/>
                <a:ea typeface="+mn-ea"/>
                <a:cs typeface="+mn-cs"/>
              </a:rPr>
              <a:t> SUKOBA INTERESA</a:t>
            </a:r>
            <a:endParaRPr kumimoji="0" lang="hr-HR" sz="2500" b="1" i="0" u="none" strike="noStrike" kern="1200" cap="none" spc="0" normalizeH="0" baseline="0" noProof="0" dirty="0">
              <a:ln>
                <a:noFill/>
              </a:ln>
              <a:solidFill>
                <a:prstClr val="black"/>
              </a:solidFill>
              <a:effectLst/>
              <a:uLnTx/>
              <a:uFillTx/>
              <a:latin typeface="Calibri"/>
              <a:ea typeface="+mn-ea"/>
              <a:cs typeface="+mn-cs"/>
            </a:endParaRPr>
          </a:p>
        </p:txBody>
      </p:sp>
      <p:sp>
        <p:nvSpPr>
          <p:cNvPr id="3" name="TekstniOkvir 2"/>
          <p:cNvSpPr txBox="1"/>
          <p:nvPr/>
        </p:nvSpPr>
        <p:spPr>
          <a:xfrm>
            <a:off x="611560" y="4797152"/>
            <a:ext cx="8532440" cy="1477328"/>
          </a:xfrm>
          <a:prstGeom prst="rect">
            <a:avLst/>
          </a:prstGeom>
          <a:noFill/>
        </p:spPr>
        <p:txBody>
          <a:bodyPr wrap="square" rtlCol="0">
            <a:spAutoFit/>
          </a:bodyPr>
          <a:lstStyle/>
          <a:p>
            <a:pPr lvl="0" algn="ctr">
              <a:defRPr/>
            </a:pPr>
            <a:r>
              <a:rPr lang="hr-HR" dirty="0">
                <a:solidFill>
                  <a:prstClr val="black"/>
                </a:solidFill>
              </a:rPr>
              <a:t>			                </a:t>
            </a:r>
            <a:r>
              <a:rPr lang="hr-HR" b="1" dirty="0" smtClean="0">
                <a:solidFill>
                  <a:prstClr val="black"/>
                </a:solidFill>
              </a:rPr>
              <a:t>Marina </a:t>
            </a:r>
            <a:r>
              <a:rPr lang="hr-HR" b="1" dirty="0">
                <a:solidFill>
                  <a:prstClr val="black"/>
                </a:solidFill>
              </a:rPr>
              <a:t>Horvat Pavlic, dipl. </a:t>
            </a:r>
            <a:r>
              <a:rPr lang="hr-HR" b="1" dirty="0" err="1">
                <a:solidFill>
                  <a:prstClr val="black"/>
                </a:solidFill>
              </a:rPr>
              <a:t>iur</a:t>
            </a:r>
            <a:r>
              <a:rPr lang="hr-HR" b="1" dirty="0">
                <a:solidFill>
                  <a:prstClr val="black"/>
                </a:solidFill>
              </a:rPr>
              <a:t>.</a:t>
            </a:r>
          </a:p>
          <a:p>
            <a:pPr lvl="0" algn="ctr">
              <a:defRPr/>
            </a:pPr>
            <a:r>
              <a:rPr lang="hr-HR" dirty="0">
                <a:solidFill>
                  <a:prstClr val="black"/>
                </a:solidFill>
              </a:rPr>
              <a:t> 				</a:t>
            </a:r>
            <a:r>
              <a:rPr lang="hr-HR" dirty="0" smtClean="0">
                <a:solidFill>
                  <a:prstClr val="black"/>
                </a:solidFill>
              </a:rPr>
              <a:t>pročelnica </a:t>
            </a:r>
            <a:r>
              <a:rPr lang="hr-HR" dirty="0">
                <a:solidFill>
                  <a:prstClr val="black"/>
                </a:solidFill>
              </a:rPr>
              <a:t>Upravnog odjela za poslove Županijske </a:t>
            </a:r>
            <a:r>
              <a:rPr lang="hr-HR" b="1" dirty="0">
                <a:solidFill>
                  <a:prstClr val="black"/>
                </a:solidFill>
              </a:rPr>
              <a:t>Poreč, 23. ožujka 2017.</a:t>
            </a:r>
            <a:r>
              <a:rPr lang="hr-HR" dirty="0">
                <a:solidFill>
                  <a:prstClr val="black"/>
                </a:solidFill>
              </a:rPr>
              <a:t>		skupštine i pravne poslove Koprivničko-križevačke              				</a:t>
            </a:r>
            <a:r>
              <a:rPr lang="hr-HR" dirty="0" smtClean="0">
                <a:solidFill>
                  <a:prstClr val="black"/>
                </a:solidFill>
              </a:rPr>
              <a:t>županije </a:t>
            </a:r>
            <a:r>
              <a:rPr lang="hr-HR" dirty="0">
                <a:solidFill>
                  <a:prstClr val="black"/>
                </a:solidFill>
              </a:rPr>
              <a:t>i voditeljica Radne skupine za pravna 					</a:t>
            </a:r>
            <a:r>
              <a:rPr lang="hr-HR" dirty="0" smtClean="0">
                <a:solidFill>
                  <a:prstClr val="black"/>
                </a:solidFill>
              </a:rPr>
              <a:t>      pitanja </a:t>
            </a:r>
            <a:r>
              <a:rPr lang="hr-HR" dirty="0">
                <a:solidFill>
                  <a:prstClr val="black"/>
                </a:solidFill>
              </a:rPr>
              <a:t>Hrvatske zajednice županija</a:t>
            </a:r>
            <a:endParaRPr lang="hr-HR" dirty="0">
              <a:solidFill>
                <a:prstClr val="black"/>
              </a:solidFill>
            </a:endParaRPr>
          </a:p>
        </p:txBody>
      </p:sp>
      <p:pic>
        <p:nvPicPr>
          <p:cNvPr id="7" name="Slika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51720" y="0"/>
            <a:ext cx="4571999" cy="1484784"/>
          </a:xfrm>
          <a:prstGeom prst="rect">
            <a:avLst/>
          </a:prstGeom>
        </p:spPr>
      </p:pic>
    </p:spTree>
    <p:extLst>
      <p:ext uri="{BB962C8B-B14F-4D97-AF65-F5344CB8AC3E}">
        <p14:creationId xmlns:p14="http://schemas.microsoft.com/office/powerpoint/2010/main" val="12707554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187624" y="260648"/>
            <a:ext cx="6923112" cy="830733"/>
          </a:xfrm>
        </p:spPr>
        <p:txBody>
          <a:bodyPr>
            <a:normAutofit fontScale="90000"/>
          </a:bodyPr>
          <a:lstStyle/>
          <a:p>
            <a:r>
              <a:rPr lang="hr-HR" dirty="0"/>
              <a:t> </a:t>
            </a:r>
            <a:br>
              <a:rPr lang="hr-HR" dirty="0"/>
            </a:br>
            <a:r>
              <a:rPr lang="hr-HR" dirty="0" smtClean="0"/>
              <a:t/>
            </a:r>
            <a:br>
              <a:rPr lang="hr-HR" dirty="0" smtClean="0"/>
            </a:br>
            <a:r>
              <a:rPr lang="hr-HR" sz="3300" b="1" dirty="0" smtClean="0">
                <a:solidFill>
                  <a:schemeClr val="tx2"/>
                </a:solidFill>
                <a:latin typeface="Times New Roman" panose="02020603050405020304" pitchFamily="18" charset="0"/>
                <a:cs typeface="Times New Roman" panose="02020603050405020304" pitchFamily="18" charset="0"/>
              </a:rPr>
              <a:t>NAČELA JAVNIH DUŽNOSTI I ZABRANJENA DJELOVANJA DUŽNOSNIKA</a:t>
            </a:r>
            <a:r>
              <a:rPr lang="hr-HR" sz="3300" b="1" dirty="0" smtClean="0">
                <a:solidFill>
                  <a:schemeClr val="tx2"/>
                </a:solidFill>
              </a:rPr>
              <a:t/>
            </a:r>
            <a:br>
              <a:rPr lang="hr-HR" sz="3300" b="1" dirty="0" smtClean="0">
                <a:solidFill>
                  <a:schemeClr val="tx2"/>
                </a:solidFill>
              </a:rPr>
            </a:br>
            <a:endParaRPr lang="hr-HR" sz="3300" b="1" dirty="0">
              <a:solidFill>
                <a:schemeClr val="tx2"/>
              </a:solidFill>
            </a:endParaRPr>
          </a:p>
        </p:txBody>
      </p:sp>
      <p:sp>
        <p:nvSpPr>
          <p:cNvPr id="3" name="Content Placeholder 2"/>
          <p:cNvSpPr>
            <a:spLocks noGrp="1"/>
          </p:cNvSpPr>
          <p:nvPr>
            <p:ph idx="1"/>
          </p:nvPr>
        </p:nvSpPr>
        <p:spPr>
          <a:xfrm>
            <a:off x="395536" y="1484783"/>
            <a:ext cx="8229600" cy="3960441"/>
          </a:xfrm>
        </p:spPr>
        <p:txBody>
          <a:bodyPr>
            <a:normAutofit fontScale="70000" lnSpcReduction="20000"/>
          </a:bodyPr>
          <a:lstStyle/>
          <a:p>
            <a:pPr marL="0" indent="0">
              <a:buNone/>
            </a:pPr>
            <a:endParaRPr lang="hr-HR" dirty="0"/>
          </a:p>
          <a:p>
            <a:pPr marL="0" indent="0" algn="just">
              <a:buNone/>
            </a:pPr>
            <a:endParaRPr lang="hr-HR" dirty="0" smtClean="0">
              <a:latin typeface="Times New Roman" panose="02020603050405020304" pitchFamily="18" charset="0"/>
              <a:cs typeface="Times New Roman" panose="02020603050405020304" pitchFamily="18" charset="0"/>
            </a:endParaRPr>
          </a:p>
          <a:p>
            <a:pPr marL="0" indent="0" algn="just">
              <a:buNone/>
            </a:pPr>
            <a:r>
              <a:rPr lang="hr-HR" dirty="0" smtClean="0">
                <a:latin typeface="Times New Roman" panose="02020603050405020304" pitchFamily="18" charset="0"/>
                <a:cs typeface="Times New Roman" panose="02020603050405020304" pitchFamily="18" charset="0"/>
              </a:rPr>
              <a:t>Dužnosnici </a:t>
            </a:r>
            <a:r>
              <a:rPr lang="hr-HR" dirty="0">
                <a:latin typeface="Times New Roman" panose="02020603050405020304" pitchFamily="18" charset="0"/>
                <a:cs typeface="Times New Roman" panose="02020603050405020304" pitchFamily="18" charset="0"/>
              </a:rPr>
              <a:t>u obnašanju javnih dužnosti moraju postupati </a:t>
            </a:r>
            <a:r>
              <a:rPr lang="hr-HR" b="1" dirty="0">
                <a:latin typeface="Times New Roman" panose="02020603050405020304" pitchFamily="18" charset="0"/>
                <a:cs typeface="Times New Roman" panose="02020603050405020304" pitchFamily="18" charset="0"/>
              </a:rPr>
              <a:t>časno, pošteno, savjesno,  odgovorno i nepristrano, čuvajući vlastitu vjerodostojnost i dostojanstvo povjerene im dužnosti</a:t>
            </a:r>
            <a:r>
              <a:rPr lang="hr-HR" dirty="0">
                <a:latin typeface="Times New Roman" panose="02020603050405020304" pitchFamily="18" charset="0"/>
                <a:cs typeface="Times New Roman" panose="02020603050405020304" pitchFamily="18" charset="0"/>
              </a:rPr>
              <a:t>, te su osobno odgovorni za svoje djelovanje u obnašanju javne dužnosti prema tijelu ili građanima koji su ih imenovali ili izabrali. </a:t>
            </a:r>
            <a:endParaRPr lang="hr-HR" dirty="0" smtClean="0">
              <a:latin typeface="Times New Roman" panose="02020603050405020304" pitchFamily="18" charset="0"/>
              <a:cs typeface="Times New Roman" panose="02020603050405020304" pitchFamily="18" charset="0"/>
            </a:endParaRPr>
          </a:p>
          <a:p>
            <a:pPr marL="0" indent="0" algn="just">
              <a:buNone/>
            </a:pPr>
            <a:endParaRPr lang="hr-HR" dirty="0">
              <a:latin typeface="Times New Roman" panose="02020603050405020304" pitchFamily="18" charset="0"/>
              <a:cs typeface="Times New Roman" panose="02020603050405020304" pitchFamily="18" charset="0"/>
            </a:endParaRPr>
          </a:p>
          <a:p>
            <a:pPr marL="0" indent="0" algn="just">
              <a:buNone/>
            </a:pPr>
            <a:r>
              <a:rPr lang="hr-HR" dirty="0" smtClean="0">
                <a:latin typeface="Times New Roman" panose="02020603050405020304" pitchFamily="18" charset="0"/>
                <a:cs typeface="Times New Roman" panose="02020603050405020304" pitchFamily="18" charset="0"/>
              </a:rPr>
              <a:t>Dužnosnici </a:t>
            </a:r>
            <a:r>
              <a:rPr lang="hr-HR" b="1" dirty="0">
                <a:latin typeface="Times New Roman" panose="02020603050405020304" pitchFamily="18" charset="0"/>
                <a:cs typeface="Times New Roman" panose="02020603050405020304" pitchFamily="18" charset="0"/>
              </a:rPr>
              <a:t>ne smiju koristiti javnu dužnost za osobni prob</a:t>
            </a:r>
            <a:r>
              <a:rPr lang="hr-HR" dirty="0">
                <a:latin typeface="Times New Roman" panose="02020603050405020304" pitchFamily="18" charset="0"/>
                <a:cs typeface="Times New Roman" panose="02020603050405020304" pitchFamily="18" charset="0"/>
              </a:rPr>
              <a:t>itak </a:t>
            </a:r>
            <a:r>
              <a:rPr lang="hr-HR" b="1" dirty="0">
                <a:latin typeface="Times New Roman" panose="02020603050405020304" pitchFamily="18" charset="0"/>
                <a:cs typeface="Times New Roman" panose="02020603050405020304" pitchFamily="18" charset="0"/>
              </a:rPr>
              <a:t>ili probitak osobe koja je s njima povezana</a:t>
            </a:r>
            <a:r>
              <a:rPr lang="hr-HR" dirty="0">
                <a:latin typeface="Times New Roman" panose="02020603050405020304" pitchFamily="18" charset="0"/>
                <a:cs typeface="Times New Roman" panose="02020603050405020304" pitchFamily="18" charset="0"/>
              </a:rPr>
              <a:t>. Građani imaju pravo biti upoznati s ponašanjem dužnosnika kao javnih osoba, koje je u vezi s </a:t>
            </a:r>
            <a:r>
              <a:rPr lang="hr-HR" dirty="0" smtClean="0">
                <a:latin typeface="Times New Roman" panose="02020603050405020304" pitchFamily="18" charset="0"/>
                <a:cs typeface="Times New Roman" panose="02020603050405020304" pitchFamily="18" charset="0"/>
              </a:rPr>
              <a:t>obnašanjem </a:t>
            </a:r>
            <a:r>
              <a:rPr lang="hr-HR" dirty="0">
                <a:latin typeface="Times New Roman" panose="02020603050405020304" pitchFamily="18" charset="0"/>
                <a:cs typeface="Times New Roman" panose="02020603050405020304" pitchFamily="18" charset="0"/>
              </a:rPr>
              <a:t>njihove dužnosti.</a:t>
            </a:r>
          </a:p>
          <a:p>
            <a:endParaRPr lang="hr-HR" dirty="0"/>
          </a:p>
        </p:txBody>
      </p:sp>
    </p:spTree>
    <p:extLst>
      <p:ext uri="{BB962C8B-B14F-4D97-AF65-F5344CB8AC3E}">
        <p14:creationId xmlns:p14="http://schemas.microsoft.com/office/powerpoint/2010/main" val="5205739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048780" y="188640"/>
            <a:ext cx="6923112" cy="830733"/>
          </a:xfrm>
        </p:spPr>
        <p:txBody>
          <a:bodyPr>
            <a:normAutofit fontScale="90000"/>
          </a:bodyPr>
          <a:lstStyle/>
          <a:p>
            <a:r>
              <a:rPr lang="hr-HR" sz="3300" b="1" dirty="0" smtClean="0">
                <a:solidFill>
                  <a:schemeClr val="tx2"/>
                </a:solidFill>
              </a:rPr>
              <a:t/>
            </a:r>
            <a:br>
              <a:rPr lang="hr-HR" sz="3300" b="1" dirty="0" smtClean="0">
                <a:solidFill>
                  <a:schemeClr val="tx2"/>
                </a:solidFill>
              </a:rPr>
            </a:br>
            <a:r>
              <a:rPr lang="hr-HR" sz="3300" b="1" dirty="0" smtClean="0">
                <a:solidFill>
                  <a:schemeClr val="tx2"/>
                </a:solidFill>
                <a:latin typeface="Times New Roman" panose="02020603050405020304" pitchFamily="18" charset="0"/>
                <a:cs typeface="Times New Roman" panose="02020603050405020304" pitchFamily="18" charset="0"/>
              </a:rPr>
              <a:t>PLAĆE, NAKNADE, DAROVI</a:t>
            </a:r>
            <a:r>
              <a:rPr lang="hr-HR" b="1" dirty="0"/>
              <a:t/>
            </a:r>
            <a:br>
              <a:rPr lang="hr-HR" b="1" dirty="0"/>
            </a:br>
            <a:endParaRPr lang="hr-HR" dirty="0"/>
          </a:p>
        </p:txBody>
      </p:sp>
      <p:sp>
        <p:nvSpPr>
          <p:cNvPr id="3" name="Content Placeholder 2"/>
          <p:cNvSpPr>
            <a:spLocks noGrp="1"/>
          </p:cNvSpPr>
          <p:nvPr>
            <p:ph idx="1"/>
          </p:nvPr>
        </p:nvSpPr>
        <p:spPr/>
        <p:txBody>
          <a:bodyPr>
            <a:normAutofit/>
          </a:bodyPr>
          <a:lstStyle/>
          <a:p>
            <a:pPr algn="just"/>
            <a:r>
              <a:rPr lang="hr-HR" sz="2800" dirty="0">
                <a:latin typeface="Times New Roman" panose="02020603050405020304" pitchFamily="18" charset="0"/>
                <a:cs typeface="Times New Roman" panose="02020603050405020304" pitchFamily="18" charset="0"/>
              </a:rPr>
              <a:t>z</a:t>
            </a:r>
            <a:r>
              <a:rPr lang="hr-HR" sz="2800" dirty="0" smtClean="0">
                <a:latin typeface="Times New Roman" panose="02020603050405020304" pitchFamily="18" charset="0"/>
                <a:cs typeface="Times New Roman" panose="02020603050405020304" pitchFamily="18" charset="0"/>
              </a:rPr>
              <a:t>a </a:t>
            </a:r>
            <a:r>
              <a:rPr lang="hr-HR" sz="2800" dirty="0">
                <a:latin typeface="Times New Roman" panose="02020603050405020304" pitchFamily="18" charset="0"/>
                <a:cs typeface="Times New Roman" panose="02020603050405020304" pitchFamily="18" charset="0"/>
              </a:rPr>
              <a:t>vrijeme obnašanja javne dužnosti na koju je izabran, odnosno imenovan dužnosnik </a:t>
            </a:r>
            <a:r>
              <a:rPr lang="hr-HR" sz="2800" b="1" dirty="0">
                <a:latin typeface="Times New Roman" panose="02020603050405020304" pitchFamily="18" charset="0"/>
                <a:cs typeface="Times New Roman" panose="02020603050405020304" pitchFamily="18" charset="0"/>
              </a:rPr>
              <a:t>ne </a:t>
            </a:r>
            <a:r>
              <a:rPr lang="hr-HR" sz="2800" b="1" dirty="0" smtClean="0">
                <a:latin typeface="Times New Roman" panose="02020603050405020304" pitchFamily="18" charset="0"/>
                <a:cs typeface="Times New Roman" panose="02020603050405020304" pitchFamily="18" charset="0"/>
              </a:rPr>
              <a:t>smije </a:t>
            </a:r>
            <a:r>
              <a:rPr lang="hr-HR" sz="2800" b="1" dirty="0">
                <a:latin typeface="Times New Roman" panose="02020603050405020304" pitchFamily="18" charset="0"/>
                <a:cs typeface="Times New Roman" panose="02020603050405020304" pitchFamily="18" charset="0"/>
              </a:rPr>
              <a:t>obnašati drugu javnu dužnost</a:t>
            </a:r>
            <a:r>
              <a:rPr lang="hr-HR" sz="2800" dirty="0">
                <a:latin typeface="Times New Roman" panose="02020603050405020304" pitchFamily="18" charset="0"/>
                <a:cs typeface="Times New Roman" panose="02020603050405020304" pitchFamily="18" charset="0"/>
              </a:rPr>
              <a:t>, osim ako je zakonom drugačije </a:t>
            </a:r>
            <a:r>
              <a:rPr lang="hr-HR" sz="2800" dirty="0" smtClean="0">
                <a:latin typeface="Times New Roman" panose="02020603050405020304" pitchFamily="18" charset="0"/>
                <a:cs typeface="Times New Roman" panose="02020603050405020304" pitchFamily="18" charset="0"/>
              </a:rPr>
              <a:t>propisano,</a:t>
            </a:r>
            <a:endParaRPr lang="hr-HR" sz="2800" dirty="0">
              <a:latin typeface="Times New Roman" panose="02020603050405020304" pitchFamily="18" charset="0"/>
              <a:cs typeface="Times New Roman" panose="02020603050405020304" pitchFamily="18" charset="0"/>
            </a:endParaRPr>
          </a:p>
          <a:p>
            <a:pPr algn="just"/>
            <a:r>
              <a:rPr lang="hr-HR" sz="2800" dirty="0">
                <a:latin typeface="Times New Roman" panose="02020603050405020304" pitchFamily="18" charset="0"/>
                <a:cs typeface="Times New Roman" panose="02020603050405020304" pitchFamily="18" charset="0"/>
              </a:rPr>
              <a:t>d</a:t>
            </a:r>
            <a:r>
              <a:rPr lang="hr-HR" sz="2800" dirty="0" smtClean="0">
                <a:latin typeface="Times New Roman" panose="02020603050405020304" pitchFamily="18" charset="0"/>
                <a:cs typeface="Times New Roman" panose="02020603050405020304" pitchFamily="18" charset="0"/>
              </a:rPr>
              <a:t>užnosnici </a:t>
            </a:r>
            <a:r>
              <a:rPr lang="hr-HR" sz="2800" dirty="0">
                <a:latin typeface="Times New Roman" panose="02020603050405020304" pitchFamily="18" charset="0"/>
                <a:cs typeface="Times New Roman" panose="02020603050405020304" pitchFamily="18" charset="0"/>
              </a:rPr>
              <a:t>koji za vrijeme obnašanja javne dužnosti primaju plaću za dužnost koju obnašaju </a:t>
            </a:r>
            <a:r>
              <a:rPr lang="hr-HR" sz="2800" b="1" dirty="0">
                <a:latin typeface="Times New Roman" panose="02020603050405020304" pitchFamily="18" charset="0"/>
                <a:cs typeface="Times New Roman" panose="02020603050405020304" pitchFamily="18" charset="0"/>
              </a:rPr>
              <a:t>ne smiju primati drugu plaću ni naknadu </a:t>
            </a:r>
            <a:r>
              <a:rPr lang="hr-HR" sz="2800" dirty="0">
                <a:latin typeface="Times New Roman" panose="02020603050405020304" pitchFamily="18" charset="0"/>
                <a:cs typeface="Times New Roman" panose="02020603050405020304" pitchFamily="18" charset="0"/>
              </a:rPr>
              <a:t>za obnašanje druge javne dužnosti, osim ako je zakonom drugačije propisano.</a:t>
            </a:r>
          </a:p>
          <a:p>
            <a:endParaRPr lang="hr-HR" dirty="0"/>
          </a:p>
        </p:txBody>
      </p:sp>
    </p:spTree>
    <p:extLst>
      <p:ext uri="{BB962C8B-B14F-4D97-AF65-F5344CB8AC3E}">
        <p14:creationId xmlns:p14="http://schemas.microsoft.com/office/powerpoint/2010/main" val="206280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260648"/>
            <a:ext cx="6923112" cy="830733"/>
          </a:xfrm>
        </p:spPr>
        <p:txBody>
          <a:bodyPr>
            <a:normAutofit/>
          </a:bodyPr>
          <a:lstStyle/>
          <a:p>
            <a:r>
              <a:rPr lang="hr-HR" sz="3000" b="1" dirty="0">
                <a:solidFill>
                  <a:schemeClr val="tx2"/>
                </a:solidFill>
                <a:latin typeface="Times New Roman" panose="02020603050405020304" pitchFamily="18" charset="0"/>
                <a:cs typeface="Times New Roman" panose="02020603050405020304" pitchFamily="18" charset="0"/>
              </a:rPr>
              <a:t>PLAĆE, NAKNADE, DAROVI</a:t>
            </a:r>
            <a:endParaRPr lang="hr-HR" sz="3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55000" lnSpcReduction="20000"/>
          </a:bodyPr>
          <a:lstStyle/>
          <a:p>
            <a:pPr marL="0" indent="0">
              <a:buNone/>
            </a:pPr>
            <a:r>
              <a:rPr lang="hr-HR" dirty="0"/>
              <a:t> </a:t>
            </a:r>
          </a:p>
          <a:p>
            <a:pPr algn="just"/>
            <a:r>
              <a:rPr lang="hr-HR" dirty="0">
                <a:latin typeface="Times New Roman" panose="02020603050405020304" pitchFamily="18" charset="0"/>
                <a:cs typeface="Times New Roman" panose="02020603050405020304" pitchFamily="18" charset="0"/>
              </a:rPr>
              <a:t>d</a:t>
            </a:r>
            <a:r>
              <a:rPr lang="hr-HR" dirty="0" smtClean="0">
                <a:latin typeface="Times New Roman" panose="02020603050405020304" pitchFamily="18" charset="0"/>
                <a:cs typeface="Times New Roman" panose="02020603050405020304" pitchFamily="18" charset="0"/>
              </a:rPr>
              <a:t>užnosnici </a:t>
            </a:r>
            <a:r>
              <a:rPr lang="hr-HR" dirty="0">
                <a:latin typeface="Times New Roman" panose="02020603050405020304" pitchFamily="18" charset="0"/>
                <a:cs typeface="Times New Roman" panose="02020603050405020304" pitchFamily="18" charset="0"/>
              </a:rPr>
              <a:t>koji profesionalno obnašaju javnu dužnost za vrijeme njezina obnašanja </a:t>
            </a:r>
            <a:r>
              <a:rPr lang="hr-HR" b="1" dirty="0">
                <a:latin typeface="Times New Roman" panose="02020603050405020304" pitchFamily="18" charset="0"/>
                <a:cs typeface="Times New Roman" panose="02020603050405020304" pitchFamily="18" charset="0"/>
              </a:rPr>
              <a:t>ne mogu uz naknadu ili radi ostvarivanja prihoda obavljati druge poslove u smislu redovitog i stalnog  zanimanja </a:t>
            </a:r>
            <a:r>
              <a:rPr lang="hr-HR" dirty="0">
                <a:latin typeface="Times New Roman" panose="02020603050405020304" pitchFamily="18" charset="0"/>
                <a:cs typeface="Times New Roman" panose="02020603050405020304" pitchFamily="18" charset="0"/>
              </a:rPr>
              <a:t>osim ako Povjerenstvo, na prethodni zahtjev dužnosnika, utvrdi da predmetni poslovi ne utječu na zakonito obnašanje javne </a:t>
            </a:r>
            <a:r>
              <a:rPr lang="hr-HR" dirty="0" smtClean="0">
                <a:latin typeface="Times New Roman" panose="02020603050405020304" pitchFamily="18" charset="0"/>
                <a:cs typeface="Times New Roman" panose="02020603050405020304" pitchFamily="18" charset="0"/>
              </a:rPr>
              <a:t>dužnosti,</a:t>
            </a:r>
          </a:p>
          <a:p>
            <a:pPr algn="just"/>
            <a:endParaRPr lang="hr-HR" dirty="0" smtClean="0">
              <a:latin typeface="Times New Roman" panose="02020603050405020304" pitchFamily="18" charset="0"/>
              <a:cs typeface="Times New Roman" panose="02020603050405020304" pitchFamily="18" charset="0"/>
            </a:endParaRPr>
          </a:p>
          <a:p>
            <a:pPr algn="just"/>
            <a:r>
              <a:rPr lang="hr-HR" b="1" dirty="0" smtClean="0">
                <a:latin typeface="Times New Roman" panose="02020603050405020304" pitchFamily="18" charset="0"/>
                <a:cs typeface="Times New Roman" panose="02020603050405020304" pitchFamily="18" charset="0"/>
              </a:rPr>
              <a:t>odobrenje </a:t>
            </a:r>
            <a:r>
              <a:rPr lang="hr-HR" b="1" dirty="0">
                <a:latin typeface="Times New Roman" panose="02020603050405020304" pitchFamily="18" charset="0"/>
                <a:cs typeface="Times New Roman" panose="02020603050405020304" pitchFamily="18" charset="0"/>
              </a:rPr>
              <a:t>nije potrebno</a:t>
            </a:r>
            <a:r>
              <a:rPr lang="hr-HR" dirty="0">
                <a:latin typeface="Times New Roman" panose="02020603050405020304" pitchFamily="18" charset="0"/>
                <a:cs typeface="Times New Roman" panose="02020603050405020304" pitchFamily="18" charset="0"/>
              </a:rPr>
              <a:t> za obavljanje znanstvene, istraživačke, edukacijske, sportske, kulturne, umjetničke i samostalne poljoprivredne djelatnosti, za stjecanje prihoda po osnovi autorskih, patentnih i sličnih prava intelektualnog i industrijskog vlasništva te za stjecanja prihoda i naknada po osnovi sudjelovanja u međunarodnim projektima koje financira Europska unija, strana država, strana i međunarodna organizacija i udruženje.</a:t>
            </a:r>
          </a:p>
          <a:p>
            <a:pPr marL="0" indent="0" algn="just">
              <a:buNone/>
            </a:pPr>
            <a:r>
              <a:rPr lang="hr-HR" dirty="0">
                <a:latin typeface="Times New Roman" panose="02020603050405020304" pitchFamily="18" charset="0"/>
                <a:cs typeface="Times New Roman" panose="02020603050405020304" pitchFamily="18" charset="0"/>
              </a:rPr>
              <a:t> </a:t>
            </a:r>
          </a:p>
          <a:p>
            <a:pPr algn="just"/>
            <a:r>
              <a:rPr lang="hr-HR" dirty="0">
                <a:latin typeface="Times New Roman" panose="02020603050405020304" pitchFamily="18" charset="0"/>
                <a:cs typeface="Times New Roman" panose="02020603050405020304" pitchFamily="18" charset="0"/>
              </a:rPr>
              <a:t>d</a:t>
            </a:r>
            <a:r>
              <a:rPr lang="hr-HR" dirty="0" smtClean="0">
                <a:latin typeface="Times New Roman" panose="02020603050405020304" pitchFamily="18" charset="0"/>
                <a:cs typeface="Times New Roman" panose="02020603050405020304" pitchFamily="18" charset="0"/>
              </a:rPr>
              <a:t>užnosnik </a:t>
            </a:r>
            <a:r>
              <a:rPr lang="hr-HR" b="1" dirty="0">
                <a:latin typeface="Times New Roman" panose="02020603050405020304" pitchFamily="18" charset="0"/>
                <a:cs typeface="Times New Roman" panose="02020603050405020304" pitchFamily="18" charset="0"/>
              </a:rPr>
              <a:t>smije zadržati samo dar simbolične vrijednosti, najviše u vrijednosti do 500,00 kn</a:t>
            </a:r>
            <a:r>
              <a:rPr lang="hr-HR" dirty="0">
                <a:latin typeface="Times New Roman" panose="02020603050405020304" pitchFamily="18" charset="0"/>
                <a:cs typeface="Times New Roman" panose="02020603050405020304" pitchFamily="18" charset="0"/>
              </a:rPr>
              <a:t> od istog darovatelja, no ne smije primiti dar u novcu bez obzira na iznos, niti vrijednosnicu ili dragocjenu kovinu.</a:t>
            </a:r>
          </a:p>
          <a:p>
            <a:endParaRPr lang="hr-HR" dirty="0"/>
          </a:p>
        </p:txBody>
      </p:sp>
    </p:spTree>
    <p:extLst>
      <p:ext uri="{BB962C8B-B14F-4D97-AF65-F5344CB8AC3E}">
        <p14:creationId xmlns:p14="http://schemas.microsoft.com/office/powerpoint/2010/main" val="15872037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259632" y="260648"/>
            <a:ext cx="6923112" cy="830733"/>
          </a:xfrm>
        </p:spPr>
        <p:txBody>
          <a:bodyPr>
            <a:normAutofit fontScale="90000"/>
          </a:bodyPr>
          <a:lstStyle/>
          <a:p>
            <a:r>
              <a:rPr lang="hr-HR" sz="3300" b="1" dirty="0" smtClean="0">
                <a:solidFill>
                  <a:schemeClr val="tx2"/>
                </a:solidFill>
              </a:rPr>
              <a:t/>
            </a:r>
            <a:br>
              <a:rPr lang="hr-HR" sz="3300" b="1" dirty="0" smtClean="0">
                <a:solidFill>
                  <a:schemeClr val="tx2"/>
                </a:solidFill>
              </a:rPr>
            </a:br>
            <a:r>
              <a:rPr lang="hr-HR" sz="3300" b="1" dirty="0" smtClean="0">
                <a:solidFill>
                  <a:schemeClr val="tx2"/>
                </a:solidFill>
                <a:latin typeface="Times New Roman" panose="02020603050405020304" pitchFamily="18" charset="0"/>
                <a:cs typeface="Times New Roman" panose="02020603050405020304" pitchFamily="18" charset="0"/>
              </a:rPr>
              <a:t>ČLANSTVO U UPRAVNIM TIJELIMA I NADZORNIM ODBORIMA</a:t>
            </a:r>
            <a:r>
              <a:rPr lang="hr-HR" b="1" dirty="0"/>
              <a:t/>
            </a:r>
            <a:br>
              <a:rPr lang="hr-HR" b="1" dirty="0"/>
            </a:br>
            <a:endParaRPr lang="hr-HR" dirty="0"/>
          </a:p>
        </p:txBody>
      </p:sp>
      <p:sp>
        <p:nvSpPr>
          <p:cNvPr id="3" name="Content Placeholder 2"/>
          <p:cNvSpPr>
            <a:spLocks noGrp="1"/>
          </p:cNvSpPr>
          <p:nvPr>
            <p:ph idx="1"/>
          </p:nvPr>
        </p:nvSpPr>
        <p:spPr>
          <a:xfrm>
            <a:off x="457200" y="1412776"/>
            <a:ext cx="8229600" cy="4190542"/>
          </a:xfrm>
        </p:spPr>
        <p:txBody>
          <a:bodyPr>
            <a:normAutofit fontScale="55000" lnSpcReduction="20000"/>
          </a:bodyPr>
          <a:lstStyle/>
          <a:p>
            <a:pPr algn="just"/>
            <a:r>
              <a:rPr lang="hr-HR" dirty="0">
                <a:latin typeface="Times New Roman" panose="02020603050405020304" pitchFamily="18" charset="0"/>
                <a:cs typeface="Times New Roman" panose="02020603050405020304" pitchFamily="18" charset="0"/>
              </a:rPr>
              <a:t>d</a:t>
            </a:r>
            <a:r>
              <a:rPr lang="hr-HR" dirty="0" smtClean="0">
                <a:latin typeface="Times New Roman" panose="02020603050405020304" pitchFamily="18" charset="0"/>
                <a:cs typeface="Times New Roman" panose="02020603050405020304" pitchFamily="18" charset="0"/>
              </a:rPr>
              <a:t>užnosnici </a:t>
            </a:r>
            <a:r>
              <a:rPr lang="hr-HR" b="1" dirty="0" smtClean="0">
                <a:latin typeface="Times New Roman" panose="02020603050405020304" pitchFamily="18" charset="0"/>
                <a:cs typeface="Times New Roman" panose="02020603050405020304" pitchFamily="18" charset="0"/>
              </a:rPr>
              <a:t>NE MOGU BITI članovi </a:t>
            </a:r>
            <a:r>
              <a:rPr lang="hr-HR" b="1" dirty="0">
                <a:latin typeface="Times New Roman" panose="02020603050405020304" pitchFamily="18" charset="0"/>
                <a:cs typeface="Times New Roman" panose="02020603050405020304" pitchFamily="18" charset="0"/>
              </a:rPr>
              <a:t>upravnih tijela i nadzornih odbora </a:t>
            </a:r>
            <a:r>
              <a:rPr lang="hr-HR" dirty="0">
                <a:latin typeface="Times New Roman" panose="02020603050405020304" pitchFamily="18" charset="0"/>
                <a:cs typeface="Times New Roman" panose="02020603050405020304" pitchFamily="18" charset="0"/>
              </a:rPr>
              <a:t>trgovačkih društava, </a:t>
            </a:r>
            <a:r>
              <a:rPr lang="hr-HR" b="1" dirty="0">
                <a:latin typeface="Times New Roman" panose="02020603050405020304" pitchFamily="18" charset="0"/>
                <a:cs typeface="Times New Roman" panose="02020603050405020304" pitchFamily="18" charset="0"/>
              </a:rPr>
              <a:t>niti članovi upravnih vijeća </a:t>
            </a:r>
            <a:r>
              <a:rPr lang="hr-HR" dirty="0">
                <a:latin typeface="Times New Roman" panose="02020603050405020304" pitchFamily="18" charset="0"/>
                <a:cs typeface="Times New Roman" panose="02020603050405020304" pitchFamily="18" charset="0"/>
              </a:rPr>
              <a:t>ustanova, odnosno </a:t>
            </a:r>
            <a:r>
              <a:rPr lang="hr-HR" b="1" dirty="0">
                <a:latin typeface="Times New Roman" panose="02020603050405020304" pitchFamily="18" charset="0"/>
                <a:cs typeface="Times New Roman" panose="02020603050405020304" pitchFamily="18" charset="0"/>
              </a:rPr>
              <a:t>nadzornih odbora izvanproračunskih fondova</a:t>
            </a:r>
            <a:r>
              <a:rPr lang="hr-HR" dirty="0">
                <a:latin typeface="Times New Roman" panose="02020603050405020304" pitchFamily="18" charset="0"/>
                <a:cs typeface="Times New Roman" panose="02020603050405020304" pitchFamily="18" charset="0"/>
              </a:rPr>
              <a:t>, niti mogu obavljati poslove upravljanja u poslovnim subjektima.</a:t>
            </a:r>
          </a:p>
          <a:p>
            <a:pPr algn="just"/>
            <a:endParaRPr lang="hr-HR" dirty="0">
              <a:latin typeface="Times New Roman" panose="02020603050405020304" pitchFamily="18" charset="0"/>
              <a:cs typeface="Times New Roman" panose="02020603050405020304" pitchFamily="18" charset="0"/>
            </a:endParaRPr>
          </a:p>
          <a:p>
            <a:pPr algn="just"/>
            <a:r>
              <a:rPr lang="hr-HR" b="1" dirty="0" smtClean="0">
                <a:latin typeface="Times New Roman" panose="02020603050405020304" pitchFamily="18" charset="0"/>
                <a:cs typeface="Times New Roman" panose="02020603050405020304" pitchFamily="18" charset="0"/>
              </a:rPr>
              <a:t>IZNIMNO</a:t>
            </a:r>
            <a:r>
              <a:rPr lang="hr-HR" dirty="0" smtClean="0">
                <a:latin typeface="Times New Roman" panose="02020603050405020304" pitchFamily="18" charset="0"/>
                <a:cs typeface="Times New Roman" panose="02020603050405020304" pitchFamily="18" charset="0"/>
              </a:rPr>
              <a:t>, </a:t>
            </a:r>
            <a:r>
              <a:rPr lang="hr-HR" dirty="0">
                <a:latin typeface="Times New Roman" panose="02020603050405020304" pitchFamily="18" charset="0"/>
                <a:cs typeface="Times New Roman" panose="02020603050405020304" pitchFamily="18" charset="0"/>
              </a:rPr>
              <a:t>dužnosnici mogu biti članovi </a:t>
            </a:r>
            <a:r>
              <a:rPr lang="hr-HR" b="1" i="1" u="sng" dirty="0">
                <a:latin typeface="Times New Roman" panose="02020603050405020304" pitchFamily="18" charset="0"/>
                <a:cs typeface="Times New Roman" panose="02020603050405020304" pitchFamily="18" charset="0"/>
              </a:rPr>
              <a:t>u najviše do dva </a:t>
            </a:r>
            <a:r>
              <a:rPr lang="hr-HR" i="1" u="sng" dirty="0">
                <a:latin typeface="Times New Roman" panose="02020603050405020304" pitchFamily="18" charset="0"/>
                <a:cs typeface="Times New Roman" panose="02020603050405020304" pitchFamily="18" charset="0"/>
              </a:rPr>
              <a:t>upravna vijeća ustanova, ili nadzorna odbora izvanproračunskih fondova ako je ta ustanova ili izvanproračunski fond proglašen pravnom osobom od posebnog državnog interesa ili od posebnog interesa za jedinicu lokalne, odnosno  područne (regionalne) samouprave</a:t>
            </a:r>
            <a:r>
              <a:rPr lang="hr-HR" dirty="0">
                <a:latin typeface="Times New Roman" panose="02020603050405020304" pitchFamily="18" charset="0"/>
                <a:cs typeface="Times New Roman" panose="02020603050405020304" pitchFamily="18" charset="0"/>
              </a:rPr>
              <a:t>, osim ako posebnim zakonom nije određeno da je dužnosnik član upravnog vijeća ustanove ili nadzornog odbora izvanproračunskog fonda po položaju, </a:t>
            </a:r>
            <a:r>
              <a:rPr lang="hr-HR" b="1" dirty="0">
                <a:latin typeface="Times New Roman" panose="02020603050405020304" pitchFamily="18" charset="0"/>
                <a:cs typeface="Times New Roman" panose="02020603050405020304" pitchFamily="18" charset="0"/>
              </a:rPr>
              <a:t>no bez prava na naknadu za takvo članstvo, osim prava na naknadu putnih i drugih opravdanih troškova</a:t>
            </a:r>
            <a:r>
              <a:rPr lang="hr-HR" b="1" dirty="0" smtClean="0">
                <a:latin typeface="Times New Roman" panose="02020603050405020304" pitchFamily="18" charset="0"/>
                <a:cs typeface="Times New Roman" panose="02020603050405020304" pitchFamily="18" charset="0"/>
              </a:rPr>
              <a:t>.</a:t>
            </a:r>
          </a:p>
          <a:p>
            <a:pPr marL="0" indent="0" algn="just">
              <a:buNone/>
            </a:pPr>
            <a:r>
              <a:rPr lang="hr-HR" dirty="0">
                <a:latin typeface="Times New Roman" panose="02020603050405020304" pitchFamily="18" charset="0"/>
                <a:cs typeface="Times New Roman" panose="02020603050405020304" pitchFamily="18" charset="0"/>
              </a:rPr>
              <a:t> </a:t>
            </a:r>
          </a:p>
          <a:p>
            <a:pPr algn="just"/>
            <a:r>
              <a:rPr lang="hr-HR" dirty="0">
                <a:latin typeface="Times New Roman" panose="02020603050405020304" pitchFamily="18" charset="0"/>
                <a:cs typeface="Times New Roman" panose="02020603050405020304" pitchFamily="18" charset="0"/>
              </a:rPr>
              <a:t>d</a:t>
            </a:r>
            <a:r>
              <a:rPr lang="hr-HR" dirty="0" smtClean="0">
                <a:latin typeface="Times New Roman" panose="02020603050405020304" pitchFamily="18" charset="0"/>
                <a:cs typeface="Times New Roman" panose="02020603050405020304" pitchFamily="18" charset="0"/>
              </a:rPr>
              <a:t>užnosnici </a:t>
            </a:r>
            <a:r>
              <a:rPr lang="hr-HR" b="1" dirty="0" smtClean="0">
                <a:latin typeface="Times New Roman" panose="02020603050405020304" pitchFamily="18" charset="0"/>
                <a:cs typeface="Times New Roman" panose="02020603050405020304" pitchFamily="18" charset="0"/>
              </a:rPr>
              <a:t>SMIJU BITI </a:t>
            </a:r>
            <a:r>
              <a:rPr lang="hr-HR" dirty="0">
                <a:latin typeface="Times New Roman" panose="02020603050405020304" pitchFamily="18" charset="0"/>
                <a:cs typeface="Times New Roman" panose="02020603050405020304" pitchFamily="18" charset="0"/>
              </a:rPr>
              <a:t>članovi upravnih i nadzornih tijela, </a:t>
            </a:r>
            <a:r>
              <a:rPr lang="hr-HR" b="1" dirty="0">
                <a:latin typeface="Times New Roman" panose="02020603050405020304" pitchFamily="18" charset="0"/>
                <a:cs typeface="Times New Roman" panose="02020603050405020304" pitchFamily="18" charset="0"/>
              </a:rPr>
              <a:t>najviše dviju, neprofitnih udruga i zaklada</a:t>
            </a:r>
            <a:r>
              <a:rPr lang="hr-HR" dirty="0">
                <a:latin typeface="Times New Roman" panose="02020603050405020304" pitchFamily="18" charset="0"/>
                <a:cs typeface="Times New Roman" panose="02020603050405020304" pitchFamily="18" charset="0"/>
              </a:rPr>
              <a:t>, ali bez prava na naknadu ili primanje dara u toj ulozi, osim prava na naknadu putnih i drugih opravdanih troškova.</a:t>
            </a:r>
          </a:p>
          <a:p>
            <a:endParaRPr lang="hr-HR" dirty="0"/>
          </a:p>
        </p:txBody>
      </p:sp>
    </p:spTree>
    <p:extLst>
      <p:ext uri="{BB962C8B-B14F-4D97-AF65-F5344CB8AC3E}">
        <p14:creationId xmlns:p14="http://schemas.microsoft.com/office/powerpoint/2010/main" val="35569865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259632" y="337952"/>
            <a:ext cx="6840760" cy="916731"/>
          </a:xfrm>
        </p:spPr>
        <p:txBody>
          <a:bodyPr>
            <a:noAutofit/>
          </a:bodyPr>
          <a:lstStyle/>
          <a:p>
            <a:r>
              <a:rPr lang="hr-HR" sz="3000" b="1" dirty="0" smtClean="0">
                <a:solidFill>
                  <a:schemeClr val="tx2"/>
                </a:solidFill>
                <a:latin typeface="Times New Roman" panose="02020603050405020304" pitchFamily="18" charset="0"/>
                <a:cs typeface="Times New Roman" panose="02020603050405020304" pitchFamily="18" charset="0"/>
              </a:rPr>
              <a:t/>
            </a:r>
            <a:br>
              <a:rPr lang="hr-HR" sz="3000" b="1" dirty="0" smtClean="0">
                <a:solidFill>
                  <a:schemeClr val="tx2"/>
                </a:solidFill>
                <a:latin typeface="Times New Roman" panose="02020603050405020304" pitchFamily="18" charset="0"/>
                <a:cs typeface="Times New Roman" panose="02020603050405020304" pitchFamily="18" charset="0"/>
              </a:rPr>
            </a:br>
            <a:r>
              <a:rPr lang="hr-HR" sz="3000" b="1" dirty="0" smtClean="0">
                <a:solidFill>
                  <a:schemeClr val="tx2"/>
                </a:solidFill>
                <a:latin typeface="Times New Roman" panose="02020603050405020304" pitchFamily="18" charset="0"/>
                <a:cs typeface="Times New Roman" panose="02020603050405020304" pitchFamily="18" charset="0"/>
              </a:rPr>
              <a:t>POVEZNICA SA ZAKONOM O LOKALNIM IZBORIMA</a:t>
            </a:r>
            <a:endParaRPr lang="hr-HR" sz="3000" b="1" dirty="0">
              <a:solidFill>
                <a:schemeClr val="tx2"/>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marL="0" indent="0" algn="just">
              <a:buNone/>
            </a:pPr>
            <a:endParaRPr lang="hr-HR" dirty="0" smtClean="0"/>
          </a:p>
          <a:p>
            <a:pPr marL="0" indent="0" algn="just">
              <a:buNone/>
            </a:pPr>
            <a:r>
              <a:rPr lang="hr-HR" sz="2500" dirty="0">
                <a:latin typeface="Times New Roman" panose="02020603050405020304" pitchFamily="18" charset="0"/>
                <a:cs typeface="Times New Roman" panose="02020603050405020304" pitchFamily="18" charset="0"/>
              </a:rPr>
              <a:t>	Č</a:t>
            </a:r>
            <a:r>
              <a:rPr lang="hr-HR" sz="2500" dirty="0" smtClean="0">
                <a:latin typeface="Times New Roman" panose="02020603050405020304" pitchFamily="18" charset="0"/>
                <a:cs typeface="Times New Roman" panose="02020603050405020304" pitchFamily="18" charset="0"/>
              </a:rPr>
              <a:t>lankom </a:t>
            </a:r>
            <a:r>
              <a:rPr lang="hr-HR" sz="2500" dirty="0">
                <a:latin typeface="Times New Roman" panose="02020603050405020304" pitchFamily="18" charset="0"/>
                <a:cs typeface="Times New Roman" panose="02020603050405020304" pitchFamily="18" charset="0"/>
              </a:rPr>
              <a:t>89.  </a:t>
            </a:r>
            <a:r>
              <a:rPr lang="hr-HR" sz="2500" dirty="0" smtClean="0">
                <a:latin typeface="Times New Roman" panose="02020603050405020304" pitchFamily="18" charset="0"/>
                <a:cs typeface="Times New Roman" panose="02020603050405020304" pitchFamily="18" charset="0"/>
              </a:rPr>
              <a:t>stavkom 2</a:t>
            </a:r>
            <a:r>
              <a:rPr lang="hr-HR" sz="2500" dirty="0">
                <a:latin typeface="Times New Roman" panose="02020603050405020304" pitchFamily="18" charset="0"/>
                <a:cs typeface="Times New Roman" panose="02020603050405020304" pitchFamily="18" charset="0"/>
              </a:rPr>
              <a:t>. podstavkom 42. Zakona o lokalnim izborima („Narodne novine“ broj 144/12.) propisano je da </a:t>
            </a:r>
            <a:r>
              <a:rPr lang="hr-HR" sz="2500" b="1" dirty="0">
                <a:latin typeface="Times New Roman" panose="02020603050405020304" pitchFamily="18" charset="0"/>
                <a:cs typeface="Times New Roman" panose="02020603050405020304" pitchFamily="18" charset="0"/>
              </a:rPr>
              <a:t>općinski načelnik, gradonačelnik i župan, te njihovi zamjenici </a:t>
            </a:r>
            <a:r>
              <a:rPr lang="hr-HR" sz="2500" dirty="0">
                <a:latin typeface="Times New Roman" panose="02020603050405020304" pitchFamily="18" charset="0"/>
                <a:cs typeface="Times New Roman" panose="02020603050405020304" pitchFamily="18" charset="0"/>
              </a:rPr>
              <a:t>za vrijeme obnašanja ovih dužnosti </a:t>
            </a:r>
            <a:r>
              <a:rPr lang="hr-HR" sz="2500" dirty="0" smtClean="0">
                <a:latin typeface="Times New Roman" panose="02020603050405020304" pitchFamily="18" charset="0"/>
                <a:cs typeface="Times New Roman" panose="02020603050405020304" pitchFamily="18" charset="0"/>
              </a:rPr>
              <a:t>NE MOGU BITI ravnatelji</a:t>
            </a:r>
            <a:r>
              <a:rPr lang="hr-HR" sz="2500" dirty="0">
                <a:latin typeface="Times New Roman" panose="02020603050405020304" pitchFamily="18" charset="0"/>
                <a:cs typeface="Times New Roman" panose="02020603050405020304" pitchFamily="18" charset="0"/>
              </a:rPr>
              <a:t>, </a:t>
            </a:r>
            <a:r>
              <a:rPr lang="hr-HR" sz="2500" dirty="0" smtClean="0">
                <a:latin typeface="Times New Roman" panose="02020603050405020304" pitchFamily="18" charset="0"/>
                <a:cs typeface="Times New Roman" panose="02020603050405020304" pitchFamily="18" charset="0"/>
              </a:rPr>
              <a:t>djelatnici, </a:t>
            </a:r>
            <a:r>
              <a:rPr lang="hr-HR" sz="2500" dirty="0">
                <a:latin typeface="Times New Roman" panose="02020603050405020304" pitchFamily="18" charset="0"/>
                <a:cs typeface="Times New Roman" panose="02020603050405020304" pitchFamily="18" charset="0"/>
              </a:rPr>
              <a:t>niti članovi upravnih vijeća ustanove ili druge neprofitne pravne osobe </a:t>
            </a:r>
            <a:r>
              <a:rPr lang="hr-HR" sz="2500" i="1" u="sng" dirty="0">
                <a:latin typeface="Times New Roman" panose="02020603050405020304" pitchFamily="18" charset="0"/>
                <a:cs typeface="Times New Roman" panose="02020603050405020304" pitchFamily="18" charset="0"/>
              </a:rPr>
              <a:t>kojoj je jedinica lokalne odnosno područne (regionalne) samouprave osnivač.</a:t>
            </a:r>
          </a:p>
          <a:p>
            <a:endParaRPr lang="hr-HR" dirty="0"/>
          </a:p>
        </p:txBody>
      </p:sp>
    </p:spTree>
    <p:extLst>
      <p:ext uri="{BB962C8B-B14F-4D97-AF65-F5344CB8AC3E}">
        <p14:creationId xmlns:p14="http://schemas.microsoft.com/office/powerpoint/2010/main" val="371549894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048780" y="332656"/>
            <a:ext cx="6923112" cy="830733"/>
          </a:xfrm>
        </p:spPr>
        <p:txBody>
          <a:bodyPr>
            <a:noAutofit/>
          </a:bodyPr>
          <a:lstStyle/>
          <a:p>
            <a:r>
              <a:rPr lang="hr-HR" sz="3000" b="1" dirty="0" smtClean="0">
                <a:solidFill>
                  <a:schemeClr val="tx2"/>
                </a:solidFill>
                <a:latin typeface="Times New Roman" panose="02020603050405020304" pitchFamily="18" charset="0"/>
                <a:cs typeface="Times New Roman" panose="02020603050405020304" pitchFamily="18" charset="0"/>
              </a:rPr>
              <a:t>SUKOB INTERESA  ≠ NESPOJIVOST DUŽNOSTI</a:t>
            </a:r>
            <a:endParaRPr lang="hr-HR" sz="3000" b="1" dirty="0">
              <a:solidFill>
                <a:schemeClr val="tx2"/>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40000" lnSpcReduction="20000"/>
          </a:bodyPr>
          <a:lstStyle/>
          <a:p>
            <a:pPr algn="just"/>
            <a:r>
              <a:rPr lang="hr-HR" sz="4500" dirty="0" smtClean="0">
                <a:latin typeface="Times New Roman" panose="02020603050405020304" pitchFamily="18" charset="0"/>
                <a:cs typeface="Times New Roman" panose="02020603050405020304" pitchFamily="18" charset="0"/>
              </a:rPr>
              <a:t>već spomenuti članak</a:t>
            </a:r>
            <a:r>
              <a:rPr lang="hr-HR" sz="4500" dirty="0">
                <a:latin typeface="Times New Roman" panose="02020603050405020304" pitchFamily="18" charset="0"/>
                <a:cs typeface="Times New Roman" panose="02020603050405020304" pitchFamily="18" charset="0"/>
              </a:rPr>
              <a:t> </a:t>
            </a:r>
            <a:r>
              <a:rPr lang="hr-HR" sz="4500" dirty="0" smtClean="0">
                <a:latin typeface="Times New Roman" panose="02020603050405020304" pitchFamily="18" charset="0"/>
                <a:cs typeface="Times New Roman" panose="02020603050405020304" pitchFamily="18" charset="0"/>
              </a:rPr>
              <a:t>89</a:t>
            </a:r>
            <a:r>
              <a:rPr lang="hr-HR" sz="4500" dirty="0">
                <a:latin typeface="Times New Roman" panose="02020603050405020304" pitchFamily="18" charset="0"/>
                <a:cs typeface="Times New Roman" panose="02020603050405020304" pitchFamily="18" charset="0"/>
              </a:rPr>
              <a:t>. Zakona o lokalnim izborima („Narodne novine“ broj 144/12.) </a:t>
            </a:r>
            <a:r>
              <a:rPr lang="hr-HR" sz="4500" dirty="0" smtClean="0">
                <a:latin typeface="Times New Roman" panose="02020603050405020304" pitchFamily="18" charset="0"/>
                <a:cs typeface="Times New Roman" panose="02020603050405020304" pitchFamily="18" charset="0"/>
              </a:rPr>
              <a:t>u </a:t>
            </a:r>
            <a:r>
              <a:rPr lang="hr-HR" sz="4500" dirty="0">
                <a:latin typeface="Times New Roman" panose="02020603050405020304" pitchFamily="18" charset="0"/>
                <a:cs typeface="Times New Roman" panose="02020603050405020304" pitchFamily="18" charset="0"/>
              </a:rPr>
              <a:t>stavku 1. te u stavku 2. podstavcima 1. – 42. </a:t>
            </a:r>
            <a:r>
              <a:rPr lang="hr-HR" sz="4500" b="1" dirty="0">
                <a:latin typeface="Times New Roman" panose="02020603050405020304" pitchFamily="18" charset="0"/>
                <a:cs typeface="Times New Roman" panose="02020603050405020304" pitchFamily="18" charset="0"/>
              </a:rPr>
              <a:t>taksativno </a:t>
            </a:r>
            <a:r>
              <a:rPr lang="hr-HR" sz="4500" b="1" dirty="0" smtClean="0">
                <a:latin typeface="Times New Roman" panose="02020603050405020304" pitchFamily="18" charset="0"/>
                <a:cs typeface="Times New Roman" panose="02020603050405020304" pitchFamily="18" charset="0"/>
              </a:rPr>
              <a:t>propisuje </a:t>
            </a:r>
            <a:r>
              <a:rPr lang="hr-HR" sz="4500" b="1" dirty="0">
                <a:latin typeface="Times New Roman" panose="02020603050405020304" pitchFamily="18" charset="0"/>
                <a:cs typeface="Times New Roman" panose="02020603050405020304" pitchFamily="18" charset="0"/>
              </a:rPr>
              <a:t>druge dužnosti </a:t>
            </a:r>
            <a:r>
              <a:rPr lang="hr-HR" sz="4500" dirty="0">
                <a:latin typeface="Times New Roman" panose="02020603050405020304" pitchFamily="18" charset="0"/>
                <a:cs typeface="Times New Roman" panose="02020603050405020304" pitchFamily="18" charset="0"/>
              </a:rPr>
              <a:t>koje općinski  načelnik, gradonačelnik,  župan te njihovi zamjenici za vrijeme trajanja navedenih mandata istovremeno ne mogu obnašati.</a:t>
            </a:r>
          </a:p>
          <a:p>
            <a:pPr algn="just"/>
            <a:endParaRPr lang="hr-HR" sz="4500" dirty="0">
              <a:latin typeface="Times New Roman" panose="02020603050405020304" pitchFamily="18" charset="0"/>
              <a:cs typeface="Times New Roman" panose="02020603050405020304" pitchFamily="18" charset="0"/>
            </a:endParaRPr>
          </a:p>
          <a:p>
            <a:pPr algn="just"/>
            <a:r>
              <a:rPr lang="hr-HR" sz="4500" dirty="0">
                <a:latin typeface="Times New Roman" panose="02020603050405020304" pitchFamily="18" charset="0"/>
                <a:cs typeface="Times New Roman" panose="02020603050405020304" pitchFamily="18" charset="0"/>
              </a:rPr>
              <a:t>u</a:t>
            </a:r>
            <a:r>
              <a:rPr lang="hr-HR" sz="4500" dirty="0" smtClean="0">
                <a:latin typeface="Times New Roman" panose="02020603050405020304" pitchFamily="18" charset="0"/>
                <a:cs typeface="Times New Roman" panose="02020603050405020304" pitchFamily="18" charset="0"/>
              </a:rPr>
              <a:t>koliko </a:t>
            </a:r>
            <a:r>
              <a:rPr lang="hr-HR" sz="4500" dirty="0">
                <a:latin typeface="Times New Roman" panose="02020603050405020304" pitchFamily="18" charset="0"/>
                <a:cs typeface="Times New Roman" panose="02020603050405020304" pitchFamily="18" charset="0"/>
              </a:rPr>
              <a:t>u trenutku izbora i proglašenja konačnih izbornih rezultata obnašate neku od nespojivih dužnosti iz </a:t>
            </a:r>
            <a:r>
              <a:rPr lang="hr-HR" sz="4500" dirty="0" smtClean="0">
                <a:latin typeface="Times New Roman" panose="02020603050405020304" pitchFamily="18" charset="0"/>
                <a:cs typeface="Times New Roman" panose="02020603050405020304" pitchFamily="18" charset="0"/>
              </a:rPr>
              <a:t>citiranog članka na </a:t>
            </a:r>
            <a:r>
              <a:rPr lang="hr-HR" sz="4500" dirty="0">
                <a:latin typeface="Times New Roman" panose="02020603050405020304" pitchFamily="18" charset="0"/>
                <a:cs typeface="Times New Roman" panose="02020603050405020304" pitchFamily="18" charset="0"/>
              </a:rPr>
              <a:t>nespojivu dužnost </a:t>
            </a:r>
            <a:r>
              <a:rPr lang="hr-HR" sz="4500" dirty="0" smtClean="0">
                <a:latin typeface="Times New Roman" panose="02020603050405020304" pitchFamily="18" charset="0"/>
                <a:cs typeface="Times New Roman" panose="02020603050405020304" pitchFamily="18" charset="0"/>
              </a:rPr>
              <a:t>mora se </a:t>
            </a:r>
            <a:r>
              <a:rPr lang="hr-HR" sz="4500" dirty="0">
                <a:latin typeface="Times New Roman" panose="02020603050405020304" pitchFamily="18" charset="0"/>
                <a:cs typeface="Times New Roman" panose="02020603050405020304" pitchFamily="18" charset="0"/>
              </a:rPr>
              <a:t>podnijeti </a:t>
            </a:r>
            <a:r>
              <a:rPr lang="hr-HR" sz="4500" dirty="0" smtClean="0">
                <a:latin typeface="Times New Roman" panose="02020603050405020304" pitchFamily="18" charset="0"/>
                <a:cs typeface="Times New Roman" panose="02020603050405020304" pitchFamily="18" charset="0"/>
              </a:rPr>
              <a:t>ostavka u </a:t>
            </a:r>
            <a:r>
              <a:rPr lang="hr-HR" sz="4500" dirty="0">
                <a:latin typeface="Times New Roman" panose="02020603050405020304" pitchFamily="18" charset="0"/>
                <a:cs typeface="Times New Roman" panose="02020603050405020304" pitchFamily="18" charset="0"/>
              </a:rPr>
              <a:t>roku od 8 dana od dana koji slijedi danu proglašenja konačnih rezultata izbora, a ako za vrijeme obnašanja dužnosti na koju ste izabrani prihvatite neku nespojivu dužnost, morate podnijeti ostavku u roku od 8 dana od dana prihvaćanja nespojive dužnosti.</a:t>
            </a:r>
          </a:p>
          <a:p>
            <a:pPr marL="0" indent="0" algn="just">
              <a:buNone/>
            </a:pPr>
            <a:endParaRPr lang="hr-HR" sz="4500" dirty="0">
              <a:latin typeface="Times New Roman" panose="02020603050405020304" pitchFamily="18" charset="0"/>
              <a:cs typeface="Times New Roman" panose="02020603050405020304" pitchFamily="18" charset="0"/>
            </a:endParaRPr>
          </a:p>
          <a:p>
            <a:pPr algn="just"/>
            <a:r>
              <a:rPr lang="hr-HR" sz="4500" dirty="0">
                <a:latin typeface="Times New Roman" panose="02020603050405020304" pitchFamily="18" charset="0"/>
                <a:cs typeface="Times New Roman" panose="02020603050405020304" pitchFamily="18" charset="0"/>
              </a:rPr>
              <a:t>u</a:t>
            </a:r>
            <a:r>
              <a:rPr lang="hr-HR" sz="4500" dirty="0" smtClean="0">
                <a:latin typeface="Times New Roman" panose="02020603050405020304" pitchFamily="18" charset="0"/>
                <a:cs typeface="Times New Roman" panose="02020603050405020304" pitchFamily="18" charset="0"/>
              </a:rPr>
              <a:t> </a:t>
            </a:r>
            <a:r>
              <a:rPr lang="hr-HR" sz="4500" dirty="0">
                <a:latin typeface="Times New Roman" panose="02020603050405020304" pitchFamily="18" charset="0"/>
                <a:cs typeface="Times New Roman" panose="02020603050405020304" pitchFamily="18" charset="0"/>
              </a:rPr>
              <a:t>slučaju nepodnošenja ostavke sukladno navedenim pravilima, </a:t>
            </a:r>
            <a:r>
              <a:rPr lang="hr-HR" sz="4500" b="1" dirty="0">
                <a:latin typeface="Times New Roman" panose="02020603050405020304" pitchFamily="18" charset="0"/>
                <a:cs typeface="Times New Roman" panose="02020603050405020304" pitchFamily="18" charset="0"/>
              </a:rPr>
              <a:t>mandat na izabranu dužnost prestaje po sili zakona</a:t>
            </a:r>
            <a:r>
              <a:rPr lang="hr-HR" sz="4500" b="1" dirty="0" smtClean="0">
                <a:latin typeface="Times New Roman" panose="02020603050405020304" pitchFamily="18" charset="0"/>
                <a:cs typeface="Times New Roman" panose="02020603050405020304" pitchFamily="18" charset="0"/>
              </a:rPr>
              <a:t>.</a:t>
            </a:r>
          </a:p>
          <a:p>
            <a:pPr algn="just"/>
            <a:endParaRPr lang="hr-HR" b="1" dirty="0"/>
          </a:p>
          <a:p>
            <a:pPr marL="0" indent="0" algn="ctr">
              <a:buNone/>
            </a:pPr>
            <a:r>
              <a:rPr lang="hr-HR" sz="4500" b="1" dirty="0" smtClean="0">
                <a:solidFill>
                  <a:schemeClr val="tx2"/>
                </a:solidFill>
                <a:latin typeface="Times New Roman" panose="02020603050405020304" pitchFamily="18" charset="0"/>
                <a:cs typeface="Times New Roman" panose="02020603050405020304" pitchFamily="18" charset="0"/>
              </a:rPr>
              <a:t>MINISTARSTVO UPRAVE PROVODI NADZOR NAD PROVEDBOM </a:t>
            </a:r>
          </a:p>
          <a:p>
            <a:pPr marL="0" indent="0" algn="ctr">
              <a:buNone/>
            </a:pPr>
            <a:r>
              <a:rPr lang="hr-HR" sz="4500" b="1" dirty="0" smtClean="0">
                <a:solidFill>
                  <a:schemeClr val="tx2"/>
                </a:solidFill>
                <a:latin typeface="Times New Roman" panose="02020603050405020304" pitchFamily="18" charset="0"/>
                <a:cs typeface="Times New Roman" panose="02020603050405020304" pitchFamily="18" charset="0"/>
              </a:rPr>
              <a:t>OVOG ZAKONA.</a:t>
            </a:r>
            <a:endParaRPr lang="hr-HR" sz="4500" b="1" dirty="0">
              <a:solidFill>
                <a:schemeClr val="tx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8403957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259632" y="188640"/>
            <a:ext cx="6923112" cy="830733"/>
          </a:xfrm>
        </p:spPr>
        <p:txBody>
          <a:bodyPr>
            <a:normAutofit fontScale="90000"/>
          </a:bodyPr>
          <a:lstStyle/>
          <a:p>
            <a:r>
              <a:rPr lang="hr-HR" sz="3300" b="1" dirty="0" smtClean="0">
                <a:solidFill>
                  <a:schemeClr val="tx2"/>
                </a:solidFill>
              </a:rPr>
              <a:t/>
            </a:r>
            <a:br>
              <a:rPr lang="hr-HR" sz="3300" b="1" dirty="0" smtClean="0">
                <a:solidFill>
                  <a:schemeClr val="tx2"/>
                </a:solidFill>
              </a:rPr>
            </a:br>
            <a:r>
              <a:rPr lang="hr-HR" sz="3300" b="1" dirty="0" smtClean="0">
                <a:solidFill>
                  <a:schemeClr val="tx2"/>
                </a:solidFill>
                <a:latin typeface="Times New Roman" panose="02020603050405020304" pitchFamily="18" charset="0"/>
                <a:cs typeface="Times New Roman" panose="02020603050405020304" pitchFamily="18" charset="0"/>
              </a:rPr>
              <a:t>OGRANIČENJA POSLOVANJA</a:t>
            </a:r>
            <a:r>
              <a:rPr lang="hr-HR" b="1" dirty="0"/>
              <a:t/>
            </a:r>
            <a:br>
              <a:rPr lang="hr-HR" b="1" dirty="0"/>
            </a:br>
            <a:endParaRPr lang="hr-HR" dirty="0"/>
          </a:p>
        </p:txBody>
      </p:sp>
      <p:sp>
        <p:nvSpPr>
          <p:cNvPr id="3" name="Content Placeholder 2"/>
          <p:cNvSpPr>
            <a:spLocks noGrp="1"/>
          </p:cNvSpPr>
          <p:nvPr>
            <p:ph idx="1"/>
          </p:nvPr>
        </p:nvSpPr>
        <p:spPr/>
        <p:txBody>
          <a:bodyPr>
            <a:normAutofit fontScale="70000" lnSpcReduction="20000"/>
          </a:bodyPr>
          <a:lstStyle/>
          <a:p>
            <a:pPr algn="just"/>
            <a:r>
              <a:rPr lang="hr-HR" dirty="0">
                <a:latin typeface="Times New Roman" panose="02020603050405020304" pitchFamily="18" charset="0"/>
                <a:cs typeface="Times New Roman" panose="02020603050405020304" pitchFamily="18" charset="0"/>
              </a:rPr>
              <a:t>z</a:t>
            </a:r>
            <a:r>
              <a:rPr lang="hr-HR" dirty="0" smtClean="0">
                <a:latin typeface="Times New Roman" panose="02020603050405020304" pitchFamily="18" charset="0"/>
                <a:cs typeface="Times New Roman" panose="02020603050405020304" pitchFamily="18" charset="0"/>
              </a:rPr>
              <a:t>a </a:t>
            </a:r>
            <a:r>
              <a:rPr lang="hr-HR" dirty="0">
                <a:latin typeface="Times New Roman" panose="02020603050405020304" pitchFamily="18" charset="0"/>
                <a:cs typeface="Times New Roman" panose="02020603050405020304" pitchFamily="18" charset="0"/>
              </a:rPr>
              <a:t>vrijeme obnašanja javne dužnosti, dužnosnik koji ima 0,5% i više dionica, ili udjela u vlasništvu (kapitalu) trgovačkog društva, </a:t>
            </a:r>
            <a:r>
              <a:rPr lang="hr-HR" b="1" dirty="0">
                <a:latin typeface="Times New Roman" panose="02020603050405020304" pitchFamily="18" charset="0"/>
                <a:cs typeface="Times New Roman" panose="02020603050405020304" pitchFamily="18" charset="0"/>
              </a:rPr>
              <a:t>dužan je prenijeti svoja upravljačka prava </a:t>
            </a:r>
            <a:r>
              <a:rPr lang="hr-HR" dirty="0">
                <a:latin typeface="Times New Roman" panose="02020603050405020304" pitchFamily="18" charset="0"/>
                <a:cs typeface="Times New Roman" panose="02020603050405020304" pitchFamily="18" charset="0"/>
              </a:rPr>
              <a:t>na temelju udjela u kapitalu društva na drugu osobu ili na posebno tijelo odnosno na povjerenika, koji će glede ostvarivanja članskih prava i udjela u društvu djelovati u svoje ime, a za račun dužnosnika.</a:t>
            </a:r>
          </a:p>
          <a:p>
            <a:pPr marL="0" indent="0" algn="just">
              <a:buNone/>
            </a:pPr>
            <a:r>
              <a:rPr lang="hr-HR" dirty="0">
                <a:latin typeface="Times New Roman" panose="02020603050405020304" pitchFamily="18" charset="0"/>
                <a:cs typeface="Times New Roman" panose="02020603050405020304" pitchFamily="18" charset="0"/>
              </a:rPr>
              <a:t> </a:t>
            </a:r>
          </a:p>
          <a:p>
            <a:pPr algn="just"/>
            <a:r>
              <a:rPr lang="hr-HR" dirty="0">
                <a:latin typeface="Times New Roman" panose="02020603050405020304" pitchFamily="18" charset="0"/>
                <a:cs typeface="Times New Roman" panose="02020603050405020304" pitchFamily="18" charset="0"/>
              </a:rPr>
              <a:t>z</a:t>
            </a:r>
            <a:r>
              <a:rPr lang="hr-HR" dirty="0" smtClean="0">
                <a:latin typeface="Times New Roman" panose="02020603050405020304" pitchFamily="18" charset="0"/>
                <a:cs typeface="Times New Roman" panose="02020603050405020304" pitchFamily="18" charset="0"/>
              </a:rPr>
              <a:t>a </a:t>
            </a:r>
            <a:r>
              <a:rPr lang="hr-HR" dirty="0">
                <a:latin typeface="Times New Roman" panose="02020603050405020304" pitchFamily="18" charset="0"/>
                <a:cs typeface="Times New Roman" panose="02020603050405020304" pitchFamily="18" charset="0"/>
              </a:rPr>
              <a:t>vrijeme dok su njegova upravljačka prava u trgovačkim društvima prenesena na povjerenika, dužnosnik </a:t>
            </a:r>
            <a:r>
              <a:rPr lang="hr-HR" b="1" dirty="0">
                <a:latin typeface="Times New Roman" panose="02020603050405020304" pitchFamily="18" charset="0"/>
                <a:cs typeface="Times New Roman" panose="02020603050405020304" pitchFamily="18" charset="0"/>
              </a:rPr>
              <a:t>ne smije davati obavijesti, upute, naloge </a:t>
            </a:r>
            <a:r>
              <a:rPr lang="hr-HR" dirty="0">
                <a:latin typeface="Times New Roman" panose="02020603050405020304" pitchFamily="18" charset="0"/>
                <a:cs typeface="Times New Roman" panose="02020603050405020304" pitchFamily="18" charset="0"/>
              </a:rPr>
              <a:t>ili na drugi način biti u vezi s povjerenikom te time utjecati na ostvarivanje prava i ispunjavanje obveza koji proizlaze iz članskih prava u tim društvima. Dužnosnik ima pravo da ga se jedanput godišnje obavještava o stanju trgovačkih društava u kojima ima udjele.</a:t>
            </a:r>
          </a:p>
          <a:p>
            <a:endParaRPr lang="hr-HR" dirty="0"/>
          </a:p>
        </p:txBody>
      </p:sp>
    </p:spTree>
    <p:extLst>
      <p:ext uri="{BB962C8B-B14F-4D97-AF65-F5344CB8AC3E}">
        <p14:creationId xmlns:p14="http://schemas.microsoft.com/office/powerpoint/2010/main" val="18058902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187624" y="404664"/>
            <a:ext cx="6923112" cy="830733"/>
          </a:xfrm>
        </p:spPr>
        <p:txBody>
          <a:bodyPr>
            <a:normAutofit fontScale="90000"/>
          </a:bodyPr>
          <a:lstStyle/>
          <a:p>
            <a:r>
              <a:rPr lang="hr-HR" sz="3300" b="1" dirty="0" smtClean="0">
                <a:solidFill>
                  <a:schemeClr val="tx2"/>
                </a:solidFill>
              </a:rPr>
              <a:t/>
            </a:r>
            <a:br>
              <a:rPr lang="hr-HR" sz="3300" b="1" dirty="0" smtClean="0">
                <a:solidFill>
                  <a:schemeClr val="tx2"/>
                </a:solidFill>
              </a:rPr>
            </a:br>
            <a:r>
              <a:rPr lang="hr-HR" sz="3300" b="1" dirty="0" smtClean="0">
                <a:solidFill>
                  <a:schemeClr val="tx2"/>
                </a:solidFill>
              </a:rPr>
              <a:t/>
            </a:r>
            <a:br>
              <a:rPr lang="hr-HR" sz="3300" b="1" dirty="0" smtClean="0">
                <a:solidFill>
                  <a:schemeClr val="tx2"/>
                </a:solidFill>
              </a:rPr>
            </a:br>
            <a:r>
              <a:rPr lang="hr-HR" sz="3300" b="1" dirty="0" smtClean="0">
                <a:solidFill>
                  <a:schemeClr val="tx2"/>
                </a:solidFill>
                <a:latin typeface="Times New Roman" panose="02020603050405020304" pitchFamily="18" charset="0"/>
                <a:cs typeface="Times New Roman" panose="02020603050405020304" pitchFamily="18" charset="0"/>
              </a:rPr>
              <a:t>OBVEZE I OGRANIČENJA NAKON PRESTANKA OBNAŠANJA DUŽNOSTI</a:t>
            </a:r>
            <a:r>
              <a:rPr lang="hr-HR" dirty="0"/>
              <a:t/>
            </a:r>
            <a:br>
              <a:rPr lang="hr-HR" dirty="0"/>
            </a:br>
            <a:endParaRPr lang="hr-HR" dirty="0"/>
          </a:p>
        </p:txBody>
      </p:sp>
      <p:sp>
        <p:nvSpPr>
          <p:cNvPr id="3" name="Content Placeholder 2"/>
          <p:cNvSpPr>
            <a:spLocks noGrp="1"/>
          </p:cNvSpPr>
          <p:nvPr>
            <p:ph idx="1"/>
          </p:nvPr>
        </p:nvSpPr>
        <p:spPr>
          <a:xfrm>
            <a:off x="467544" y="1700807"/>
            <a:ext cx="8157592" cy="3744417"/>
          </a:xfrm>
        </p:spPr>
        <p:txBody>
          <a:bodyPr>
            <a:normAutofit fontScale="92500" lnSpcReduction="20000"/>
          </a:bodyPr>
          <a:lstStyle/>
          <a:p>
            <a:pPr marL="0" indent="0" algn="just">
              <a:buNone/>
            </a:pPr>
            <a:endParaRPr lang="hr-HR" sz="1800" dirty="0" smtClean="0"/>
          </a:p>
          <a:p>
            <a:pPr algn="just"/>
            <a:r>
              <a:rPr lang="hr-HR" sz="1800" dirty="0">
                <a:latin typeface="Times New Roman" panose="02020603050405020304" pitchFamily="18" charset="0"/>
                <a:cs typeface="Times New Roman" panose="02020603050405020304" pitchFamily="18" charset="0"/>
              </a:rPr>
              <a:t>o</a:t>
            </a:r>
            <a:r>
              <a:rPr lang="hr-HR" sz="1800" dirty="0" smtClean="0">
                <a:latin typeface="Times New Roman" panose="02020603050405020304" pitchFamily="18" charset="0"/>
                <a:cs typeface="Times New Roman" panose="02020603050405020304" pitchFamily="18" charset="0"/>
              </a:rPr>
              <a:t>dređene </a:t>
            </a:r>
            <a:r>
              <a:rPr lang="hr-HR" sz="1800" dirty="0">
                <a:latin typeface="Times New Roman" panose="02020603050405020304" pitchFamily="18" charset="0"/>
                <a:cs typeface="Times New Roman" panose="02020603050405020304" pitchFamily="18" charset="0"/>
              </a:rPr>
              <a:t>obveze, pravila i zabrane dužnosnika počinju danom stupanja na dužnost i </a:t>
            </a:r>
            <a:r>
              <a:rPr lang="hr-HR" sz="1800" b="1" dirty="0">
                <a:latin typeface="Times New Roman" panose="02020603050405020304" pitchFamily="18" charset="0"/>
                <a:cs typeface="Times New Roman" panose="02020603050405020304" pitchFamily="18" charset="0"/>
              </a:rPr>
              <a:t>traju dvanaest mjeseci od dana prestanka obnašanja </a:t>
            </a:r>
            <a:r>
              <a:rPr lang="hr-HR" sz="1800" b="1" dirty="0" smtClean="0">
                <a:latin typeface="Times New Roman" panose="02020603050405020304" pitchFamily="18" charset="0"/>
                <a:cs typeface="Times New Roman" panose="02020603050405020304" pitchFamily="18" charset="0"/>
              </a:rPr>
              <a:t>dužnosti</a:t>
            </a:r>
            <a:r>
              <a:rPr lang="hr-HR" sz="1800" dirty="0" smtClean="0">
                <a:latin typeface="Times New Roman" panose="02020603050405020304" pitchFamily="18" charset="0"/>
                <a:cs typeface="Times New Roman" panose="02020603050405020304" pitchFamily="18" charset="0"/>
              </a:rPr>
              <a:t>,</a:t>
            </a:r>
          </a:p>
          <a:p>
            <a:pPr algn="just"/>
            <a:endParaRPr lang="hr-HR" sz="1800" dirty="0" smtClean="0">
              <a:latin typeface="Times New Roman" panose="02020603050405020304" pitchFamily="18" charset="0"/>
              <a:cs typeface="Times New Roman" panose="02020603050405020304" pitchFamily="18" charset="0"/>
            </a:endParaRPr>
          </a:p>
          <a:p>
            <a:pPr algn="just"/>
            <a:r>
              <a:rPr lang="hr-HR" sz="1800" b="1" dirty="0" smtClean="0">
                <a:latin typeface="Times New Roman" panose="02020603050405020304" pitchFamily="18" charset="0"/>
                <a:cs typeface="Times New Roman" panose="02020603050405020304" pitchFamily="18" charset="0"/>
              </a:rPr>
              <a:t>U ROKU OD JEDNE GODINE NAKON PRESTANKA DUŽNOSTI</a:t>
            </a:r>
            <a:r>
              <a:rPr lang="hr-HR" sz="1800" dirty="0" smtClean="0">
                <a:latin typeface="Times New Roman" panose="02020603050405020304" pitchFamily="18" charset="0"/>
                <a:cs typeface="Times New Roman" panose="02020603050405020304" pitchFamily="18" charset="0"/>
              </a:rPr>
              <a:t>, </a:t>
            </a:r>
            <a:r>
              <a:rPr lang="hr-HR" sz="1800" u="sng" dirty="0">
                <a:latin typeface="Times New Roman" panose="02020603050405020304" pitchFamily="18" charset="0"/>
                <a:cs typeface="Times New Roman" panose="02020603050405020304" pitchFamily="18" charset="0"/>
              </a:rPr>
              <a:t>dužnosnik ne smije </a:t>
            </a:r>
            <a:r>
              <a:rPr lang="hr-HR" sz="1800" dirty="0">
                <a:latin typeface="Times New Roman" panose="02020603050405020304" pitchFamily="18" charset="0"/>
                <a:cs typeface="Times New Roman" panose="02020603050405020304" pitchFamily="18" charset="0"/>
              </a:rPr>
              <a:t>prihvatiti imenovanje ili izbor ili sklopiti ugovor kojim stupa u radni odnos kod pravne osobe koja je za vrijeme obnašanja mandata dužnosnika bila u poslovnom odnosu ili kad u trenutku imenovanja, izbora ili sklapanja ugovora iz svih okolnosti konkretnog slučaja jasno proizlazi da namjerava stupiti u poslovni odnos s tijelom u kojem je obnašao dužnost, no </a:t>
            </a:r>
            <a:r>
              <a:rPr lang="hr-HR" sz="1800" b="1" dirty="0">
                <a:latin typeface="Times New Roman" panose="02020603050405020304" pitchFamily="18" charset="0"/>
                <a:cs typeface="Times New Roman" panose="02020603050405020304" pitchFamily="18" charset="0"/>
              </a:rPr>
              <a:t>Povjerenstvo može dužnosniku dati suglasnost na takvo imenovanje, izbor ili sklapanje ugovora ukoliko iz okolnosti konkretnog slučaja proizlazi da ne postoji sukob </a:t>
            </a:r>
            <a:r>
              <a:rPr lang="hr-HR" sz="1800" b="1" dirty="0" smtClean="0">
                <a:latin typeface="Times New Roman" panose="02020603050405020304" pitchFamily="18" charset="0"/>
                <a:cs typeface="Times New Roman" panose="02020603050405020304" pitchFamily="18" charset="0"/>
              </a:rPr>
              <a:t>interesa,</a:t>
            </a:r>
          </a:p>
          <a:p>
            <a:pPr algn="just"/>
            <a:endParaRPr lang="hr-HR" sz="1800" b="1" dirty="0">
              <a:latin typeface="Times New Roman" panose="02020603050405020304" pitchFamily="18" charset="0"/>
              <a:cs typeface="Times New Roman" panose="02020603050405020304" pitchFamily="18" charset="0"/>
            </a:endParaRPr>
          </a:p>
          <a:p>
            <a:pPr algn="just"/>
            <a:r>
              <a:rPr lang="hr-HR" sz="1800" dirty="0">
                <a:latin typeface="Times New Roman" panose="02020603050405020304" pitchFamily="18" charset="0"/>
                <a:cs typeface="Times New Roman" panose="02020603050405020304" pitchFamily="18" charset="0"/>
              </a:rPr>
              <a:t>a</a:t>
            </a:r>
            <a:r>
              <a:rPr lang="hr-HR" sz="1800" dirty="0" smtClean="0">
                <a:latin typeface="Times New Roman" panose="02020603050405020304" pitchFamily="18" charset="0"/>
                <a:cs typeface="Times New Roman" panose="02020603050405020304" pitchFamily="18" charset="0"/>
              </a:rPr>
              <a:t>ko </a:t>
            </a:r>
            <a:r>
              <a:rPr lang="hr-HR" sz="1800" dirty="0">
                <a:latin typeface="Times New Roman" panose="02020603050405020304" pitchFamily="18" charset="0"/>
                <a:cs typeface="Times New Roman" panose="02020603050405020304" pitchFamily="18" charset="0"/>
              </a:rPr>
              <a:t>Povjerenstvo utvrdi povredu ovih pravila, o tome je dužno bez odgađanja </a:t>
            </a:r>
            <a:r>
              <a:rPr lang="hr-HR" sz="1800" b="1" dirty="0">
                <a:latin typeface="Times New Roman" panose="02020603050405020304" pitchFamily="18" charset="0"/>
                <a:cs typeface="Times New Roman" panose="02020603050405020304" pitchFamily="18" charset="0"/>
              </a:rPr>
              <a:t>obavijestiti nadležno državno odvjetništvo</a:t>
            </a:r>
            <a:r>
              <a:rPr lang="hr-HR" sz="1800" dirty="0">
                <a:latin typeface="Times New Roman" panose="02020603050405020304" pitchFamily="18" charset="0"/>
                <a:cs typeface="Times New Roman" panose="02020603050405020304" pitchFamily="18" charset="0"/>
              </a:rPr>
              <a:t>.</a:t>
            </a:r>
          </a:p>
          <a:p>
            <a:pPr algn="just"/>
            <a:endParaRPr lang="hr-HR" sz="1800" dirty="0"/>
          </a:p>
          <a:p>
            <a:endParaRPr lang="hr-HR" b="1" dirty="0" smtClean="0"/>
          </a:p>
          <a:p>
            <a:endParaRPr lang="hr-HR" dirty="0"/>
          </a:p>
        </p:txBody>
      </p:sp>
    </p:spTree>
    <p:extLst>
      <p:ext uri="{BB962C8B-B14F-4D97-AF65-F5344CB8AC3E}">
        <p14:creationId xmlns:p14="http://schemas.microsoft.com/office/powerpoint/2010/main" val="365683259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228800" y="2204864"/>
            <a:ext cx="7056784" cy="830733"/>
          </a:xfrm>
        </p:spPr>
        <p:txBody>
          <a:bodyPr>
            <a:normAutofit/>
          </a:bodyPr>
          <a:lstStyle/>
          <a:p>
            <a:r>
              <a:rPr lang="hr-HR" sz="4000" b="1" dirty="0" smtClean="0">
                <a:solidFill>
                  <a:schemeClr val="tx2"/>
                </a:solidFill>
                <a:latin typeface="Times New Roman" panose="02020603050405020304" pitchFamily="18" charset="0"/>
                <a:cs typeface="Times New Roman" panose="02020603050405020304" pitchFamily="18" charset="0"/>
              </a:rPr>
              <a:t>HVALA NA PAŽNJI!</a:t>
            </a:r>
            <a:endParaRPr lang="hr-HR" sz="4000" b="1" dirty="0">
              <a:solidFill>
                <a:schemeClr val="tx2"/>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83568" y="4437112"/>
            <a:ext cx="9731424" cy="1199598"/>
          </a:xfrm>
        </p:spPr>
        <p:txBody>
          <a:bodyPr>
            <a:normAutofit/>
          </a:bodyPr>
          <a:lstStyle/>
          <a:p>
            <a:pPr marL="0" indent="0">
              <a:buNone/>
            </a:pPr>
            <a:r>
              <a:rPr lang="hr-HR" dirty="0" smtClean="0">
                <a:solidFill>
                  <a:schemeClr val="tx2"/>
                </a:solidFill>
                <a:latin typeface="Times New Roman" panose="02020603050405020304" pitchFamily="18" charset="0"/>
                <a:cs typeface="Times New Roman" panose="02020603050405020304" pitchFamily="18" charset="0"/>
              </a:rPr>
              <a:t>                        </a:t>
            </a:r>
            <a:endParaRPr lang="hr-HR" dirty="0"/>
          </a:p>
        </p:txBody>
      </p:sp>
      <p:sp>
        <p:nvSpPr>
          <p:cNvPr id="4" name="Rectangle 3"/>
          <p:cNvSpPr/>
          <p:nvPr/>
        </p:nvSpPr>
        <p:spPr>
          <a:xfrm>
            <a:off x="2627784" y="2420888"/>
            <a:ext cx="5400600" cy="2862322"/>
          </a:xfrm>
          <a:prstGeom prst="rect">
            <a:avLst/>
          </a:prstGeom>
        </p:spPr>
        <p:txBody>
          <a:bodyPr wrap="square">
            <a:spAutoFit/>
          </a:bodyPr>
          <a:lstStyle/>
          <a:p>
            <a:endParaRPr lang="hr-HR" dirty="0" smtClean="0">
              <a:solidFill>
                <a:schemeClr val="tx2"/>
              </a:solidFill>
              <a:latin typeface="Times New Roman" panose="02020603050405020304" pitchFamily="18" charset="0"/>
              <a:cs typeface="Times New Roman" panose="02020603050405020304" pitchFamily="18" charset="0"/>
            </a:endParaRPr>
          </a:p>
          <a:p>
            <a:endParaRPr lang="hr-HR" dirty="0">
              <a:solidFill>
                <a:schemeClr val="tx2"/>
              </a:solidFill>
              <a:latin typeface="Times New Roman" panose="02020603050405020304" pitchFamily="18" charset="0"/>
              <a:cs typeface="Times New Roman" panose="02020603050405020304" pitchFamily="18" charset="0"/>
            </a:endParaRPr>
          </a:p>
          <a:p>
            <a:endParaRPr lang="hr-HR" dirty="0" smtClean="0">
              <a:solidFill>
                <a:schemeClr val="tx2"/>
              </a:solidFill>
              <a:latin typeface="Times New Roman" panose="02020603050405020304" pitchFamily="18" charset="0"/>
              <a:cs typeface="Times New Roman" panose="02020603050405020304" pitchFamily="18" charset="0"/>
            </a:endParaRPr>
          </a:p>
          <a:p>
            <a:endParaRPr lang="hr-HR" dirty="0">
              <a:solidFill>
                <a:schemeClr val="tx2"/>
              </a:solidFill>
              <a:latin typeface="Times New Roman" panose="02020603050405020304" pitchFamily="18" charset="0"/>
              <a:cs typeface="Times New Roman" panose="02020603050405020304" pitchFamily="18" charset="0"/>
            </a:endParaRPr>
          </a:p>
          <a:p>
            <a:endParaRPr lang="hr-HR" dirty="0" smtClean="0">
              <a:solidFill>
                <a:schemeClr val="tx2"/>
              </a:solidFill>
              <a:latin typeface="Times New Roman" panose="02020603050405020304" pitchFamily="18" charset="0"/>
              <a:cs typeface="Times New Roman" panose="02020603050405020304" pitchFamily="18" charset="0"/>
            </a:endParaRPr>
          </a:p>
          <a:p>
            <a:endParaRPr lang="hr-HR" dirty="0">
              <a:solidFill>
                <a:schemeClr val="tx2"/>
              </a:solidFill>
              <a:latin typeface="Times New Roman" panose="02020603050405020304" pitchFamily="18" charset="0"/>
              <a:cs typeface="Times New Roman" panose="02020603050405020304" pitchFamily="18" charset="0"/>
            </a:endParaRPr>
          </a:p>
          <a:p>
            <a:r>
              <a:rPr lang="hr-HR" dirty="0" smtClean="0">
                <a:solidFill>
                  <a:schemeClr val="tx2"/>
                </a:solidFill>
                <a:latin typeface="Times New Roman" panose="02020603050405020304" pitchFamily="18" charset="0"/>
                <a:cs typeface="Times New Roman" panose="02020603050405020304" pitchFamily="18" charset="0"/>
              </a:rPr>
              <a:t>	</a:t>
            </a:r>
            <a:r>
              <a:rPr lang="hr-HR" dirty="0">
                <a:solidFill>
                  <a:schemeClr val="tx2"/>
                </a:solidFill>
                <a:latin typeface="Times New Roman" panose="02020603050405020304" pitchFamily="18" charset="0"/>
                <a:cs typeface="Times New Roman" panose="02020603050405020304" pitchFamily="18" charset="0"/>
              </a:rPr>
              <a:t>	</a:t>
            </a:r>
            <a:r>
              <a:rPr lang="hr-HR" dirty="0" smtClean="0">
                <a:solidFill>
                  <a:schemeClr val="tx2"/>
                </a:solidFill>
                <a:latin typeface="Times New Roman" panose="02020603050405020304" pitchFamily="18" charset="0"/>
                <a:cs typeface="Times New Roman" panose="02020603050405020304" pitchFamily="18" charset="0"/>
              </a:rPr>
              <a:t>					marina.horvat.pavlic@kckzz.hr                               </a:t>
            </a:r>
            <a:r>
              <a:rPr lang="hr-HR" dirty="0">
                <a:solidFill>
                  <a:schemeClr val="tx2"/>
                </a:solidFill>
                <a:latin typeface="Times New Roman" panose="02020603050405020304" pitchFamily="18" charset="0"/>
                <a:cs typeface="Times New Roman" panose="02020603050405020304" pitchFamily="18" charset="0"/>
              </a:rPr>
              <a:t>				</a:t>
            </a:r>
            <a:r>
              <a:rPr lang="hr-HR" dirty="0" smtClean="0">
                <a:solidFill>
                  <a:schemeClr val="tx2"/>
                </a:solidFill>
                <a:latin typeface="Times New Roman" panose="02020603050405020304" pitchFamily="18" charset="0"/>
                <a:cs typeface="Times New Roman" panose="02020603050405020304" pitchFamily="18" charset="0"/>
              </a:rPr>
              <a:t>			marina.horvatpavlic@gmail.com</a:t>
            </a:r>
            <a:endParaRPr lang="hr-HR" dirty="0">
              <a:solidFill>
                <a:schemeClr val="tx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15204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6712"/>
            <a:ext cx="7772400" cy="1296144"/>
          </a:xfrm>
        </p:spPr>
        <p:txBody>
          <a:bodyPr>
            <a:noAutofit/>
          </a:bodyPr>
          <a:lstStyle/>
          <a:p>
            <a:r>
              <a:rPr lang="hr-HR" sz="3000" b="1" dirty="0" smtClean="0">
                <a:solidFill>
                  <a:schemeClr val="tx2"/>
                </a:solidFill>
                <a:latin typeface="Times New Roman" panose="02020603050405020304" pitchFamily="18" charset="0"/>
                <a:cs typeface="Times New Roman" panose="02020603050405020304" pitchFamily="18" charset="0"/>
              </a:rPr>
              <a:t>KAKO SE MOŽE SPRIJEČITI KORUPCIJA I SUKOB INTERESA?</a:t>
            </a:r>
            <a:br>
              <a:rPr lang="hr-HR" sz="3000" b="1" dirty="0" smtClean="0">
                <a:solidFill>
                  <a:schemeClr val="tx2"/>
                </a:solidFill>
                <a:latin typeface="Times New Roman" panose="02020603050405020304" pitchFamily="18" charset="0"/>
                <a:cs typeface="Times New Roman" panose="02020603050405020304" pitchFamily="18" charset="0"/>
              </a:rPr>
            </a:br>
            <a:r>
              <a:rPr lang="hr-HR" sz="3000" b="1" dirty="0" smtClean="0">
                <a:solidFill>
                  <a:schemeClr val="tx2"/>
                </a:solidFill>
                <a:latin typeface="Times New Roman" panose="02020603050405020304" pitchFamily="18" charset="0"/>
                <a:cs typeface="Times New Roman" panose="02020603050405020304" pitchFamily="18" charset="0"/>
              </a:rPr>
              <a:t>(i može li se? </a:t>
            </a:r>
            <a:r>
              <a:rPr lang="hr-HR" sz="3000" b="1" dirty="0" smtClean="0">
                <a:solidFill>
                  <a:schemeClr val="tx2"/>
                </a:solidFill>
                <a:latin typeface="Times New Roman" panose="02020603050405020304" pitchFamily="18" charset="0"/>
                <a:cs typeface="Times New Roman" panose="02020603050405020304" pitchFamily="18" charset="0"/>
                <a:sym typeface="Wingdings" panose="05000000000000000000" pitchFamily="2" charset="2"/>
              </a:rPr>
              <a:t></a:t>
            </a:r>
            <a:r>
              <a:rPr lang="hr-HR" sz="3000" b="1" dirty="0" smtClean="0">
                <a:solidFill>
                  <a:schemeClr val="tx2"/>
                </a:solidFill>
                <a:latin typeface="Times New Roman" panose="02020603050405020304" pitchFamily="18" charset="0"/>
                <a:cs typeface="Times New Roman" panose="02020603050405020304" pitchFamily="18" charset="0"/>
              </a:rPr>
              <a:t>)</a:t>
            </a:r>
            <a:endParaRPr lang="hr-HR" sz="3000" b="1" dirty="0">
              <a:solidFill>
                <a:schemeClr val="tx2"/>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371600" y="2348880"/>
            <a:ext cx="6400800" cy="2952328"/>
          </a:xfrm>
        </p:spPr>
        <p:txBody>
          <a:bodyPr>
            <a:normAutofit fontScale="92500"/>
          </a:bodyPr>
          <a:lstStyle/>
          <a:p>
            <a:pPr algn="just"/>
            <a:r>
              <a:rPr lang="hr-HR" sz="2000" dirty="0">
                <a:solidFill>
                  <a:schemeClr val="tx1"/>
                </a:solidFill>
                <a:latin typeface="Times New Roman" panose="02020603050405020304" pitchFamily="18" charset="0"/>
                <a:cs typeface="Times New Roman" panose="02020603050405020304" pitchFamily="18" charset="0"/>
              </a:rPr>
              <a:t>Određene životne situacije i okolnosti koje se opisuju kao sukob interesa, a to su one iz kojih proizlazi njihova mogućnost utjecaja na nepristranost dužnosnika u obnašanju javne dužnosti, </a:t>
            </a:r>
            <a:r>
              <a:rPr lang="hr-HR" sz="2000" b="1" dirty="0">
                <a:solidFill>
                  <a:schemeClr val="tx1"/>
                </a:solidFill>
                <a:latin typeface="Times New Roman" panose="02020603050405020304" pitchFamily="18" charset="0"/>
                <a:cs typeface="Times New Roman" panose="02020603050405020304" pitchFamily="18" charset="0"/>
              </a:rPr>
              <a:t>same po sebi ne predstavljaju protupravno stanje</a:t>
            </a:r>
            <a:r>
              <a:rPr lang="hr-HR" sz="2000" dirty="0">
                <a:solidFill>
                  <a:schemeClr val="tx1"/>
                </a:solidFill>
                <a:latin typeface="Times New Roman" panose="02020603050405020304" pitchFamily="18" charset="0"/>
                <a:cs typeface="Times New Roman" panose="02020603050405020304" pitchFamily="18" charset="0"/>
              </a:rPr>
              <a:t>. </a:t>
            </a:r>
            <a:endParaRPr lang="hr-HR" sz="2000" dirty="0" smtClean="0">
              <a:solidFill>
                <a:schemeClr val="tx1"/>
              </a:solidFill>
              <a:latin typeface="Times New Roman" panose="02020603050405020304" pitchFamily="18" charset="0"/>
              <a:cs typeface="Times New Roman" panose="02020603050405020304" pitchFamily="18" charset="0"/>
            </a:endParaRPr>
          </a:p>
          <a:p>
            <a:pPr algn="just"/>
            <a:endParaRPr lang="hr-HR" sz="2000" dirty="0" smtClean="0">
              <a:solidFill>
                <a:schemeClr val="tx1"/>
              </a:solidFill>
              <a:latin typeface="Times New Roman" panose="02020603050405020304" pitchFamily="18" charset="0"/>
              <a:cs typeface="Times New Roman" panose="02020603050405020304" pitchFamily="18" charset="0"/>
            </a:endParaRPr>
          </a:p>
          <a:p>
            <a:pPr algn="just"/>
            <a:r>
              <a:rPr lang="hr-HR" sz="2000" dirty="0" smtClean="0">
                <a:solidFill>
                  <a:schemeClr val="tx1"/>
                </a:solidFill>
                <a:latin typeface="Times New Roman" panose="02020603050405020304" pitchFamily="18" charset="0"/>
                <a:cs typeface="Times New Roman" panose="02020603050405020304" pitchFamily="18" charset="0"/>
              </a:rPr>
              <a:t>Stupanjem </a:t>
            </a:r>
            <a:r>
              <a:rPr lang="hr-HR" sz="2000" dirty="0">
                <a:solidFill>
                  <a:schemeClr val="tx1"/>
                </a:solidFill>
                <a:latin typeface="Times New Roman" panose="02020603050405020304" pitchFamily="18" charset="0"/>
                <a:cs typeface="Times New Roman" panose="02020603050405020304" pitchFamily="18" charset="0"/>
              </a:rPr>
              <a:t>na </a:t>
            </a:r>
            <a:r>
              <a:rPr lang="hr-HR" sz="2000" dirty="0" smtClean="0">
                <a:solidFill>
                  <a:schemeClr val="tx1"/>
                </a:solidFill>
                <a:latin typeface="Times New Roman" panose="02020603050405020304" pitchFamily="18" charset="0"/>
                <a:cs typeface="Times New Roman" panose="02020603050405020304" pitchFamily="18" charset="0"/>
              </a:rPr>
              <a:t>dužnost pojedinog dužnosnika </a:t>
            </a:r>
            <a:r>
              <a:rPr lang="hr-HR" sz="2000" b="1" dirty="0">
                <a:solidFill>
                  <a:schemeClr val="tx1"/>
                </a:solidFill>
                <a:latin typeface="Times New Roman" panose="02020603050405020304" pitchFamily="18" charset="0"/>
                <a:cs typeface="Times New Roman" panose="02020603050405020304" pitchFamily="18" charset="0"/>
              </a:rPr>
              <a:t>ne mogu nestati </a:t>
            </a:r>
            <a:r>
              <a:rPr lang="hr-HR" sz="2000" dirty="0">
                <a:solidFill>
                  <a:schemeClr val="tx1"/>
                </a:solidFill>
                <a:latin typeface="Times New Roman" panose="02020603050405020304" pitchFamily="18" charset="0"/>
                <a:cs typeface="Times New Roman" panose="02020603050405020304" pitchFamily="18" charset="0"/>
              </a:rPr>
              <a:t>sve poveznice određenog dužnosnika sa pojedinim osobama, poslovnim subjektima, interesnim zajednicama, i drugim situacijama koje čine dio njegovog životnog puta i identiteta.</a:t>
            </a:r>
          </a:p>
          <a:p>
            <a:endParaRPr lang="hr-HR" sz="2000" dirty="0"/>
          </a:p>
        </p:txBody>
      </p:sp>
    </p:spTree>
    <p:extLst>
      <p:ext uri="{BB962C8B-B14F-4D97-AF65-F5344CB8AC3E}">
        <p14:creationId xmlns:p14="http://schemas.microsoft.com/office/powerpoint/2010/main" val="23479872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048780" y="260648"/>
            <a:ext cx="6923112" cy="830733"/>
          </a:xfrm>
        </p:spPr>
        <p:txBody>
          <a:bodyPr>
            <a:noAutofit/>
          </a:bodyPr>
          <a:lstStyle/>
          <a:p>
            <a:r>
              <a:rPr lang="hr-HR" sz="3000" b="1" dirty="0" smtClean="0">
                <a:solidFill>
                  <a:schemeClr val="tx2"/>
                </a:solidFill>
              </a:rPr>
              <a:t/>
            </a:r>
            <a:br>
              <a:rPr lang="hr-HR" sz="3000" b="1" dirty="0" smtClean="0">
                <a:solidFill>
                  <a:schemeClr val="tx2"/>
                </a:solidFill>
              </a:rPr>
            </a:br>
            <a:r>
              <a:rPr lang="hr-HR" sz="3000" b="1" dirty="0" smtClean="0">
                <a:solidFill>
                  <a:schemeClr val="tx2"/>
                </a:solidFill>
              </a:rPr>
              <a:t>       ZAKON O SPRJEČAVANJU SUKOBA          INTERESA</a:t>
            </a:r>
            <a:br>
              <a:rPr lang="hr-HR" sz="3000" b="1" dirty="0" smtClean="0">
                <a:solidFill>
                  <a:schemeClr val="tx2"/>
                </a:solidFill>
              </a:rPr>
            </a:br>
            <a:endParaRPr lang="hr-HR" sz="3000" b="1" dirty="0">
              <a:solidFill>
                <a:schemeClr val="tx2"/>
              </a:solidFill>
            </a:endParaRPr>
          </a:p>
        </p:txBody>
      </p:sp>
      <p:sp>
        <p:nvSpPr>
          <p:cNvPr id="3" name="Content Placeholder 2"/>
          <p:cNvSpPr>
            <a:spLocks noGrp="1"/>
          </p:cNvSpPr>
          <p:nvPr>
            <p:ph idx="1"/>
          </p:nvPr>
        </p:nvSpPr>
        <p:spPr>
          <a:xfrm>
            <a:off x="395536" y="1484783"/>
            <a:ext cx="8229600" cy="3960441"/>
          </a:xfrm>
        </p:spPr>
        <p:txBody>
          <a:bodyPr>
            <a:normAutofit fontScale="62500" lnSpcReduction="20000"/>
          </a:bodyPr>
          <a:lstStyle/>
          <a:p>
            <a:pPr algn="just"/>
            <a:r>
              <a:rPr lang="hr-HR" dirty="0">
                <a:latin typeface="Times New Roman" panose="02020603050405020304" pitchFamily="18" charset="0"/>
                <a:cs typeface="Times New Roman" panose="02020603050405020304" pitchFamily="18" charset="0"/>
              </a:rPr>
              <a:t>s</a:t>
            </a:r>
            <a:r>
              <a:rPr lang="hr-HR" dirty="0" smtClean="0">
                <a:latin typeface="Times New Roman" panose="02020603050405020304" pitchFamily="18" charset="0"/>
                <a:cs typeface="Times New Roman" panose="02020603050405020304" pitchFamily="18" charset="0"/>
              </a:rPr>
              <a:t>ukob </a:t>
            </a:r>
            <a:r>
              <a:rPr lang="hr-HR" dirty="0">
                <a:latin typeface="Times New Roman" panose="02020603050405020304" pitchFamily="18" charset="0"/>
                <a:cs typeface="Times New Roman" panose="02020603050405020304" pitchFamily="18" charset="0"/>
              </a:rPr>
              <a:t>interesa postaje povreda odredbi </a:t>
            </a:r>
            <a:r>
              <a:rPr lang="hr-HR" b="1" dirty="0">
                <a:latin typeface="Times New Roman" panose="02020603050405020304" pitchFamily="18" charset="0"/>
                <a:cs typeface="Times New Roman" panose="02020603050405020304" pitchFamily="18" charset="0"/>
              </a:rPr>
              <a:t>Zakona o sprječavanju sukoba interesa </a:t>
            </a:r>
            <a:r>
              <a:rPr lang="hr-HR" dirty="0">
                <a:latin typeface="Times New Roman" panose="02020603050405020304" pitchFamily="18" charset="0"/>
                <a:cs typeface="Times New Roman" panose="02020603050405020304" pitchFamily="18" charset="0"/>
              </a:rPr>
              <a:t>(„Narodne novine” broj 26/11., 12/12., 126/12</a:t>
            </a:r>
            <a:r>
              <a:rPr lang="hr-HR" dirty="0" smtClean="0">
                <a:latin typeface="Times New Roman" panose="02020603050405020304" pitchFamily="18" charset="0"/>
                <a:cs typeface="Times New Roman" panose="02020603050405020304" pitchFamily="18" charset="0"/>
              </a:rPr>
              <a:t>. </a:t>
            </a:r>
            <a:r>
              <a:rPr lang="hr-HR" dirty="0">
                <a:latin typeface="Times New Roman" panose="02020603050405020304" pitchFamily="18" charset="0"/>
                <a:cs typeface="Times New Roman" panose="02020603050405020304" pitchFamily="18" charset="0"/>
              </a:rPr>
              <a:t>48/13</a:t>
            </a:r>
            <a:r>
              <a:rPr lang="hr-HR" dirty="0" smtClean="0">
                <a:latin typeface="Times New Roman" panose="02020603050405020304" pitchFamily="18" charset="0"/>
                <a:cs typeface="Times New Roman" panose="02020603050405020304" pitchFamily="18" charset="0"/>
              </a:rPr>
              <a:t>. i 57/15.) </a:t>
            </a:r>
            <a:r>
              <a:rPr lang="hr-HR" b="1" dirty="0" smtClean="0">
                <a:latin typeface="Times New Roman" panose="02020603050405020304" pitchFamily="18" charset="0"/>
                <a:cs typeface="Times New Roman" panose="02020603050405020304" pitchFamily="18" charset="0"/>
              </a:rPr>
              <a:t>(u daljnjem tekstu: Zakon), </a:t>
            </a:r>
            <a:r>
              <a:rPr lang="hr-HR" dirty="0">
                <a:latin typeface="Times New Roman" panose="02020603050405020304" pitchFamily="18" charset="0"/>
                <a:cs typeface="Times New Roman" panose="02020603050405020304" pitchFamily="18" charset="0"/>
              </a:rPr>
              <a:t>a time i predmet pokretanja i vođenja postupka protiv dužnosnika od strane </a:t>
            </a:r>
            <a:r>
              <a:rPr lang="hr-HR" b="1" dirty="0">
                <a:latin typeface="Times New Roman" panose="02020603050405020304" pitchFamily="18" charset="0"/>
                <a:cs typeface="Times New Roman" panose="02020603050405020304" pitchFamily="18" charset="0"/>
              </a:rPr>
              <a:t>Povjerenstva za odlučivanje o sukobu </a:t>
            </a:r>
            <a:r>
              <a:rPr lang="hr-HR" b="1" dirty="0" smtClean="0">
                <a:latin typeface="Times New Roman" panose="02020603050405020304" pitchFamily="18" charset="0"/>
                <a:cs typeface="Times New Roman" panose="02020603050405020304" pitchFamily="18" charset="0"/>
              </a:rPr>
              <a:t>interesa (u daljnjem tekstu: Povjerenstvo).</a:t>
            </a:r>
            <a:r>
              <a:rPr lang="hr-HR" dirty="0" smtClean="0">
                <a:latin typeface="Times New Roman" panose="02020603050405020304" pitchFamily="18" charset="0"/>
                <a:cs typeface="Times New Roman" panose="02020603050405020304" pitchFamily="18" charset="0"/>
              </a:rPr>
              <a:t> </a:t>
            </a:r>
          </a:p>
          <a:p>
            <a:pPr algn="just"/>
            <a:endParaRPr lang="hr-HR" dirty="0" smtClean="0">
              <a:latin typeface="Times New Roman" panose="02020603050405020304" pitchFamily="18" charset="0"/>
              <a:cs typeface="Times New Roman" panose="02020603050405020304" pitchFamily="18" charset="0"/>
            </a:endParaRPr>
          </a:p>
          <a:p>
            <a:pPr algn="just"/>
            <a:r>
              <a:rPr lang="hr-HR" dirty="0" smtClean="0">
                <a:latin typeface="Times New Roman" panose="02020603050405020304" pitchFamily="18" charset="0"/>
                <a:cs typeface="Times New Roman" panose="02020603050405020304" pitchFamily="18" charset="0"/>
              </a:rPr>
              <a:t>dužnosnik </a:t>
            </a:r>
            <a:r>
              <a:rPr lang="hr-HR" dirty="0">
                <a:latin typeface="Times New Roman" panose="02020603050405020304" pitchFamily="18" charset="0"/>
                <a:cs typeface="Times New Roman" panose="02020603050405020304" pitchFamily="18" charset="0"/>
              </a:rPr>
              <a:t>propustio </a:t>
            </a:r>
            <a:r>
              <a:rPr lang="hr-HR" dirty="0" smtClean="0">
                <a:latin typeface="Times New Roman" panose="02020603050405020304" pitchFamily="18" charset="0"/>
                <a:cs typeface="Times New Roman" panose="02020603050405020304" pitchFamily="18" charset="0"/>
              </a:rPr>
              <a:t>uočiti:</a:t>
            </a:r>
          </a:p>
          <a:p>
            <a:pPr marL="0" indent="0" algn="just">
              <a:buNone/>
            </a:pPr>
            <a:r>
              <a:rPr lang="hr-HR" dirty="0">
                <a:latin typeface="Times New Roman" panose="02020603050405020304" pitchFamily="18" charset="0"/>
                <a:cs typeface="Times New Roman" panose="02020603050405020304" pitchFamily="18" charset="0"/>
              </a:rPr>
              <a:t>	</a:t>
            </a:r>
            <a:r>
              <a:rPr lang="hr-HR" dirty="0" smtClean="0">
                <a:latin typeface="Times New Roman" panose="02020603050405020304" pitchFamily="18" charset="0"/>
                <a:cs typeface="Times New Roman" panose="02020603050405020304" pitchFamily="18" charset="0"/>
              </a:rPr>
              <a:t>- da </a:t>
            </a:r>
            <a:r>
              <a:rPr lang="hr-HR" dirty="0">
                <a:latin typeface="Times New Roman" panose="02020603050405020304" pitchFamily="18" charset="0"/>
                <a:cs typeface="Times New Roman" panose="02020603050405020304" pitchFamily="18" charset="0"/>
              </a:rPr>
              <a:t>se </a:t>
            </a:r>
            <a:r>
              <a:rPr lang="hr-HR" b="1" dirty="0">
                <a:latin typeface="Times New Roman" panose="02020603050405020304" pitchFamily="18" charset="0"/>
                <a:cs typeface="Times New Roman" panose="02020603050405020304" pitchFamily="18" charset="0"/>
              </a:rPr>
              <a:t>nalazi u konfliktnim ulogama odlučivanja</a:t>
            </a:r>
            <a:r>
              <a:rPr lang="hr-HR" dirty="0">
                <a:latin typeface="Times New Roman" panose="02020603050405020304" pitchFamily="18" charset="0"/>
                <a:cs typeface="Times New Roman" panose="02020603050405020304" pitchFamily="18" charset="0"/>
              </a:rPr>
              <a:t>, </a:t>
            </a:r>
            <a:endParaRPr lang="hr-HR" dirty="0" smtClean="0">
              <a:latin typeface="Times New Roman" panose="02020603050405020304" pitchFamily="18" charset="0"/>
              <a:cs typeface="Times New Roman" panose="02020603050405020304" pitchFamily="18" charset="0"/>
            </a:endParaRPr>
          </a:p>
          <a:p>
            <a:pPr marL="0" indent="0" algn="just">
              <a:buNone/>
            </a:pPr>
            <a:r>
              <a:rPr lang="hr-HR" dirty="0">
                <a:latin typeface="Times New Roman" panose="02020603050405020304" pitchFamily="18" charset="0"/>
                <a:cs typeface="Times New Roman" panose="02020603050405020304" pitchFamily="18" charset="0"/>
              </a:rPr>
              <a:t>	</a:t>
            </a:r>
            <a:r>
              <a:rPr lang="hr-HR" dirty="0" smtClean="0">
                <a:latin typeface="Times New Roman" panose="02020603050405020304" pitchFamily="18" charset="0"/>
                <a:cs typeface="Times New Roman" panose="02020603050405020304" pitchFamily="18" charset="0"/>
              </a:rPr>
              <a:t>- </a:t>
            </a:r>
            <a:r>
              <a:rPr lang="hr-HR" b="1" dirty="0" smtClean="0">
                <a:latin typeface="Times New Roman" panose="02020603050405020304" pitchFamily="18" charset="0"/>
                <a:cs typeface="Times New Roman" panose="02020603050405020304" pitchFamily="18" charset="0"/>
              </a:rPr>
              <a:t>propustio </a:t>
            </a:r>
            <a:r>
              <a:rPr lang="hr-HR" b="1" dirty="0">
                <a:latin typeface="Times New Roman" panose="02020603050405020304" pitchFamily="18" charset="0"/>
                <a:cs typeface="Times New Roman" panose="02020603050405020304" pitchFamily="18" charset="0"/>
              </a:rPr>
              <a:t>uočiti postojanje </a:t>
            </a:r>
            <a:r>
              <a:rPr lang="hr-HR" dirty="0">
                <a:latin typeface="Times New Roman" panose="02020603050405020304" pitchFamily="18" charset="0"/>
                <a:cs typeface="Times New Roman" panose="02020603050405020304" pitchFamily="18" charset="0"/>
              </a:rPr>
              <a:t>nekih drugih razloga iz kojih </a:t>
            </a:r>
            <a:r>
              <a:rPr lang="hr-HR" dirty="0" smtClean="0">
                <a:latin typeface="Times New Roman" panose="02020603050405020304" pitchFamily="18" charset="0"/>
                <a:cs typeface="Times New Roman" panose="02020603050405020304" pitchFamily="18" charset="0"/>
              </a:rPr>
              <a:t>	    	  proizlazi </a:t>
            </a:r>
            <a:r>
              <a:rPr lang="hr-HR" dirty="0">
                <a:latin typeface="Times New Roman" panose="02020603050405020304" pitchFamily="18" charset="0"/>
                <a:cs typeface="Times New Roman" panose="02020603050405020304" pitchFamily="18" charset="0"/>
              </a:rPr>
              <a:t>sukob između njegovih osobnih, odnosno privatnih </a:t>
            </a:r>
            <a:r>
              <a:rPr lang="hr-HR" dirty="0" smtClean="0">
                <a:latin typeface="Times New Roman" panose="02020603050405020304" pitchFamily="18" charset="0"/>
                <a:cs typeface="Times New Roman" panose="02020603050405020304" pitchFamily="18" charset="0"/>
              </a:rPr>
              <a:t>    	  i </a:t>
            </a:r>
            <a:r>
              <a:rPr lang="hr-HR" dirty="0">
                <a:latin typeface="Times New Roman" panose="02020603050405020304" pitchFamily="18" charset="0"/>
                <a:cs typeface="Times New Roman" panose="02020603050405020304" pitchFamily="18" charset="0"/>
              </a:rPr>
              <a:t>javnih interesa, </a:t>
            </a:r>
            <a:endParaRPr lang="hr-HR" dirty="0" smtClean="0">
              <a:latin typeface="Times New Roman" panose="02020603050405020304" pitchFamily="18" charset="0"/>
              <a:cs typeface="Times New Roman" panose="02020603050405020304" pitchFamily="18" charset="0"/>
            </a:endParaRPr>
          </a:p>
          <a:p>
            <a:pPr marL="0" indent="0" algn="just">
              <a:buNone/>
            </a:pPr>
            <a:r>
              <a:rPr lang="hr-HR" dirty="0">
                <a:latin typeface="Times New Roman" panose="02020603050405020304" pitchFamily="18" charset="0"/>
                <a:cs typeface="Times New Roman" panose="02020603050405020304" pitchFamily="18" charset="0"/>
              </a:rPr>
              <a:t>	</a:t>
            </a:r>
            <a:r>
              <a:rPr lang="hr-HR" dirty="0" smtClean="0">
                <a:latin typeface="Times New Roman" panose="02020603050405020304" pitchFamily="18" charset="0"/>
                <a:cs typeface="Times New Roman" panose="02020603050405020304" pitchFamily="18" charset="0"/>
              </a:rPr>
              <a:t>- </a:t>
            </a:r>
            <a:r>
              <a:rPr lang="hr-HR" b="1" dirty="0" smtClean="0">
                <a:latin typeface="Times New Roman" panose="02020603050405020304" pitchFamily="18" charset="0"/>
                <a:cs typeface="Times New Roman" panose="02020603050405020304" pitchFamily="18" charset="0"/>
              </a:rPr>
              <a:t>propustio </a:t>
            </a:r>
            <a:r>
              <a:rPr lang="hr-HR" b="1" dirty="0">
                <a:latin typeface="Times New Roman" panose="02020603050405020304" pitchFamily="18" charset="0"/>
                <a:cs typeface="Times New Roman" panose="02020603050405020304" pitchFamily="18" charset="0"/>
              </a:rPr>
              <a:t>na primjeren način </a:t>
            </a:r>
            <a:r>
              <a:rPr lang="hr-HR" dirty="0">
                <a:latin typeface="Times New Roman" panose="02020603050405020304" pitchFamily="18" charset="0"/>
                <a:cs typeface="Times New Roman" panose="02020603050405020304" pitchFamily="18" charset="0"/>
              </a:rPr>
              <a:t>razriješiti ili </a:t>
            </a:r>
            <a:r>
              <a:rPr lang="hr-HR" dirty="0" smtClean="0">
                <a:latin typeface="Times New Roman" panose="02020603050405020304" pitchFamily="18" charset="0"/>
                <a:cs typeface="Times New Roman" panose="02020603050405020304" pitchFamily="18" charset="0"/>
              </a:rPr>
              <a:t>upravljati       	    	  situacijom </a:t>
            </a:r>
            <a:r>
              <a:rPr lang="hr-HR" dirty="0">
                <a:latin typeface="Times New Roman" panose="02020603050405020304" pitchFamily="18" charset="0"/>
                <a:cs typeface="Times New Roman" panose="02020603050405020304" pitchFamily="18" charset="0"/>
              </a:rPr>
              <a:t>sukoba interesa u kojoj se našao.</a:t>
            </a:r>
          </a:p>
          <a:p>
            <a:endParaRPr lang="hr-HR" dirty="0"/>
          </a:p>
        </p:txBody>
      </p:sp>
    </p:spTree>
    <p:extLst>
      <p:ext uri="{BB962C8B-B14F-4D97-AF65-F5344CB8AC3E}">
        <p14:creationId xmlns:p14="http://schemas.microsoft.com/office/powerpoint/2010/main" val="25749237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12660" y="332656"/>
            <a:ext cx="6923112" cy="830733"/>
          </a:xfrm>
        </p:spPr>
        <p:txBody>
          <a:bodyPr>
            <a:normAutofit/>
          </a:bodyPr>
          <a:lstStyle/>
          <a:p>
            <a:r>
              <a:rPr lang="hr-HR" sz="3000" b="1" dirty="0" smtClean="0">
                <a:solidFill>
                  <a:schemeClr val="tx2"/>
                </a:solidFill>
                <a:latin typeface="Times New Roman" panose="02020603050405020304" pitchFamily="18" charset="0"/>
                <a:cs typeface="Times New Roman" panose="02020603050405020304" pitchFamily="18" charset="0"/>
              </a:rPr>
              <a:t>         DEFINICIJA DUŽNOSNIKA</a:t>
            </a:r>
            <a:endParaRPr lang="hr-HR" sz="3000" b="1" dirty="0">
              <a:solidFill>
                <a:schemeClr val="tx2"/>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12660" y="1052736"/>
            <a:ext cx="8212476" cy="4392489"/>
          </a:xfrm>
        </p:spPr>
        <p:txBody>
          <a:bodyPr>
            <a:normAutofit fontScale="25000" lnSpcReduction="20000"/>
          </a:bodyPr>
          <a:lstStyle/>
          <a:p>
            <a:pPr marL="0" indent="0">
              <a:buNone/>
            </a:pPr>
            <a:r>
              <a:rPr lang="hr-HR" sz="6400" b="1" smtClean="0">
                <a:latin typeface="Times New Roman" panose="02020603050405020304" pitchFamily="18" charset="0"/>
                <a:cs typeface="Times New Roman" panose="02020603050405020304" pitchFamily="18" charset="0"/>
              </a:rPr>
              <a:t>Članak 3. Zakona taksativno nabraja </a:t>
            </a:r>
            <a:r>
              <a:rPr lang="hr-HR" sz="6400" b="1" i="1" smtClean="0">
                <a:latin typeface="Times New Roman" panose="02020603050405020304" pitchFamily="18" charset="0"/>
                <a:cs typeface="Times New Roman" panose="02020603050405020304" pitchFamily="18" charset="0"/>
              </a:rPr>
              <a:t>tko se smatra dužnosnicima:</a:t>
            </a:r>
          </a:p>
          <a:p>
            <a:pPr marL="0" indent="0">
              <a:buNone/>
            </a:pPr>
            <a:endParaRPr lang="hr-HR" sz="4900" smtClean="0">
              <a:latin typeface="Times New Roman" panose="02020603050405020304" pitchFamily="18" charset="0"/>
              <a:cs typeface="Times New Roman" panose="02020603050405020304" pitchFamily="18" charset="0"/>
            </a:endParaRPr>
          </a:p>
          <a:p>
            <a:pPr marL="0" indent="0">
              <a:buNone/>
            </a:pPr>
            <a:r>
              <a:rPr lang="hr-HR" sz="4900" smtClean="0">
                <a:latin typeface="Times New Roman" panose="02020603050405020304" pitchFamily="18" charset="0"/>
                <a:cs typeface="Times New Roman" panose="02020603050405020304" pitchFamily="18" charset="0"/>
              </a:rPr>
              <a:t>1. Predsjednik Republike Hrvatske,</a:t>
            </a:r>
          </a:p>
          <a:p>
            <a:pPr marL="0" indent="0">
              <a:buNone/>
            </a:pPr>
            <a:r>
              <a:rPr lang="hr-HR" sz="4900" smtClean="0">
                <a:latin typeface="Times New Roman" panose="02020603050405020304" pitchFamily="18" charset="0"/>
                <a:cs typeface="Times New Roman" panose="02020603050405020304" pitchFamily="18" charset="0"/>
              </a:rPr>
              <a:t>2. predsjednik i potpredsjednici Hrvatskoga sabora,</a:t>
            </a:r>
          </a:p>
          <a:p>
            <a:pPr marL="0" indent="0">
              <a:buNone/>
            </a:pPr>
            <a:r>
              <a:rPr lang="hr-HR" sz="4900" smtClean="0">
                <a:latin typeface="Times New Roman" panose="02020603050405020304" pitchFamily="18" charset="0"/>
                <a:cs typeface="Times New Roman" panose="02020603050405020304" pitchFamily="18" charset="0"/>
              </a:rPr>
              <a:t>3. zastupnici u Hrvatskom saboru,</a:t>
            </a:r>
          </a:p>
          <a:p>
            <a:pPr marL="0" indent="0">
              <a:buNone/>
            </a:pPr>
            <a:r>
              <a:rPr lang="hr-HR" sz="4900" smtClean="0">
                <a:latin typeface="Times New Roman" panose="02020603050405020304" pitchFamily="18" charset="0"/>
                <a:cs typeface="Times New Roman" panose="02020603050405020304" pitchFamily="18" charset="0"/>
              </a:rPr>
              <a:t>4. predsjednik i članovi Vlade Republike Hrvatske (potpredsjednici i ministri u Vladi Republike Hrvatske),</a:t>
            </a:r>
          </a:p>
          <a:p>
            <a:pPr marL="0" indent="0">
              <a:buNone/>
            </a:pPr>
            <a:r>
              <a:rPr lang="hr-HR" sz="4900" smtClean="0">
                <a:latin typeface="Times New Roman" panose="02020603050405020304" pitchFamily="18" charset="0"/>
                <a:cs typeface="Times New Roman" panose="02020603050405020304" pitchFamily="18" charset="0"/>
              </a:rPr>
              <a:t>5. predsjednik, zamjenik predsjednika i suci Ustavnog suda Republike Hrvatske,</a:t>
            </a:r>
          </a:p>
          <a:p>
            <a:pPr marL="0" indent="0">
              <a:buNone/>
            </a:pPr>
            <a:r>
              <a:rPr lang="hr-HR" sz="4900" smtClean="0">
                <a:latin typeface="Times New Roman" panose="02020603050405020304" pitchFamily="18" charset="0"/>
                <a:cs typeface="Times New Roman" panose="02020603050405020304" pitchFamily="18" charset="0"/>
              </a:rPr>
              <a:t>6. zamjenici ministra,</a:t>
            </a:r>
          </a:p>
          <a:p>
            <a:pPr marL="0" indent="0">
              <a:buNone/>
            </a:pPr>
            <a:r>
              <a:rPr lang="hr-HR" sz="4900" smtClean="0">
                <a:latin typeface="Times New Roman" panose="02020603050405020304" pitchFamily="18" charset="0"/>
                <a:cs typeface="Times New Roman" panose="02020603050405020304" pitchFamily="18" charset="0"/>
              </a:rPr>
              <a:t>7. predstojnik Ureda predsjednika Vlade Republike Hrvatske,</a:t>
            </a:r>
          </a:p>
          <a:p>
            <a:pPr marL="0" indent="0">
              <a:buNone/>
            </a:pPr>
            <a:r>
              <a:rPr lang="hr-HR" sz="4900" smtClean="0">
                <a:latin typeface="Times New Roman" panose="02020603050405020304" pitchFamily="18" charset="0"/>
                <a:cs typeface="Times New Roman" panose="02020603050405020304" pitchFamily="18" charset="0"/>
              </a:rPr>
              <a:t>8. predstojnici državnih ureda,</a:t>
            </a:r>
          </a:p>
          <a:p>
            <a:pPr marL="0" indent="0">
              <a:buNone/>
            </a:pPr>
            <a:r>
              <a:rPr lang="hr-HR" sz="4900" smtClean="0">
                <a:latin typeface="Times New Roman" panose="02020603050405020304" pitchFamily="18" charset="0"/>
                <a:cs typeface="Times New Roman" panose="02020603050405020304" pitchFamily="18" charset="0"/>
              </a:rPr>
              <a:t>9. glavni ravnatelj policije,</a:t>
            </a:r>
          </a:p>
          <a:p>
            <a:pPr marL="0" indent="0">
              <a:buNone/>
            </a:pPr>
            <a:r>
              <a:rPr lang="hr-HR" sz="4900" smtClean="0">
                <a:latin typeface="Times New Roman" panose="02020603050405020304" pitchFamily="18" charset="0"/>
                <a:cs typeface="Times New Roman" panose="02020603050405020304" pitchFamily="18" charset="0"/>
              </a:rPr>
              <a:t>10. ravnatelj Porezne uprave,</a:t>
            </a:r>
          </a:p>
          <a:p>
            <a:pPr marL="0" indent="0">
              <a:buNone/>
            </a:pPr>
            <a:r>
              <a:rPr lang="hr-HR" sz="4900" smtClean="0">
                <a:latin typeface="Times New Roman" panose="02020603050405020304" pitchFamily="18" charset="0"/>
                <a:cs typeface="Times New Roman" panose="02020603050405020304" pitchFamily="18" charset="0"/>
              </a:rPr>
              <a:t>11. ravnatelj Carinske uprave,</a:t>
            </a:r>
          </a:p>
          <a:p>
            <a:pPr marL="0" indent="0">
              <a:buNone/>
            </a:pPr>
            <a:r>
              <a:rPr lang="hr-HR" sz="4900" smtClean="0">
                <a:latin typeface="Times New Roman" panose="02020603050405020304" pitchFamily="18" charset="0"/>
                <a:cs typeface="Times New Roman" panose="02020603050405020304" pitchFamily="18" charset="0"/>
              </a:rPr>
              <a:t>12. glavni inspektor Državnog inspektorata,</a:t>
            </a:r>
          </a:p>
          <a:p>
            <a:pPr marL="0" indent="0">
              <a:buNone/>
            </a:pPr>
            <a:r>
              <a:rPr lang="hr-HR" sz="4900" smtClean="0">
                <a:latin typeface="Times New Roman" panose="02020603050405020304" pitchFamily="18" charset="0"/>
                <a:cs typeface="Times New Roman" panose="02020603050405020304" pitchFamily="18" charset="0"/>
              </a:rPr>
              <a:t>13. glavni državni revizor i njegovi zamjenici,</a:t>
            </a:r>
          </a:p>
          <a:p>
            <a:pPr marL="0" indent="0">
              <a:buNone/>
            </a:pPr>
            <a:r>
              <a:rPr lang="hr-HR" sz="4900" smtClean="0">
                <a:latin typeface="Times New Roman" panose="02020603050405020304" pitchFamily="18" charset="0"/>
                <a:cs typeface="Times New Roman" panose="02020603050405020304" pitchFamily="18" charset="0"/>
              </a:rPr>
              <a:t>14. guverner, zamjenik guvernera i viceguverner Hrvatske narodne banke,</a:t>
            </a:r>
          </a:p>
          <a:p>
            <a:pPr marL="0" indent="0">
              <a:buNone/>
            </a:pPr>
            <a:r>
              <a:rPr lang="hr-HR" sz="4900" smtClean="0">
                <a:latin typeface="Times New Roman" panose="02020603050405020304" pitchFamily="18" charset="0"/>
                <a:cs typeface="Times New Roman" panose="02020603050405020304" pitchFamily="18" charset="0"/>
              </a:rPr>
              <a:t>15. pučki pravobranitelj i njegovi zamjenici,</a:t>
            </a:r>
          </a:p>
          <a:p>
            <a:pPr marL="0" indent="0">
              <a:buNone/>
            </a:pPr>
            <a:r>
              <a:rPr lang="hr-HR" sz="4900" smtClean="0">
                <a:latin typeface="Times New Roman" panose="02020603050405020304" pitchFamily="18" charset="0"/>
                <a:cs typeface="Times New Roman" panose="02020603050405020304" pitchFamily="18" charset="0"/>
              </a:rPr>
              <a:t>16. pravobranitelj za djecu i njegovi zamjenici,</a:t>
            </a:r>
          </a:p>
          <a:p>
            <a:pPr marL="0" indent="0">
              <a:buNone/>
            </a:pPr>
            <a:r>
              <a:rPr lang="hr-HR" sz="4900" smtClean="0">
                <a:latin typeface="Times New Roman" panose="02020603050405020304" pitchFamily="18" charset="0"/>
                <a:cs typeface="Times New Roman" panose="02020603050405020304" pitchFamily="18" charset="0"/>
              </a:rPr>
              <a:t>17. pravobranitelj za ravnopravnost spolova i njegovi zamjenici,</a:t>
            </a:r>
          </a:p>
          <a:p>
            <a:pPr marL="0" indent="0">
              <a:buNone/>
            </a:pPr>
            <a:r>
              <a:rPr lang="hr-HR" sz="4900" smtClean="0">
                <a:latin typeface="Times New Roman" panose="02020603050405020304" pitchFamily="18" charset="0"/>
                <a:cs typeface="Times New Roman" panose="02020603050405020304" pitchFamily="18" charset="0"/>
              </a:rPr>
              <a:t>18. pravobranitelj za osobe s invaliditetom i njegovi zamjenici,</a:t>
            </a:r>
          </a:p>
          <a:p>
            <a:pPr marL="0" indent="0">
              <a:buNone/>
            </a:pPr>
            <a:r>
              <a:rPr lang="hr-HR" sz="4900" smtClean="0">
                <a:latin typeface="Times New Roman" panose="02020603050405020304" pitchFamily="18" charset="0"/>
                <a:cs typeface="Times New Roman" panose="02020603050405020304" pitchFamily="18" charset="0"/>
              </a:rPr>
              <a:t>19. tajnik Hrvatskoga sabora,</a:t>
            </a:r>
          </a:p>
          <a:p>
            <a:pPr marL="0" indent="0">
              <a:buNone/>
            </a:pPr>
            <a:r>
              <a:rPr lang="hr-HR" sz="4900" smtClean="0">
                <a:latin typeface="Times New Roman" panose="02020603050405020304" pitchFamily="18" charset="0"/>
                <a:cs typeface="Times New Roman" panose="02020603050405020304" pitchFamily="18" charset="0"/>
              </a:rPr>
              <a:t>20. glavni tajnik Vlade Republike Hrvatske,</a:t>
            </a:r>
          </a:p>
          <a:p>
            <a:pPr marL="0" indent="0">
              <a:buNone/>
            </a:pPr>
            <a:r>
              <a:rPr lang="hr-HR" sz="4900" smtClean="0">
                <a:latin typeface="Times New Roman" panose="02020603050405020304" pitchFamily="18" charset="0"/>
                <a:cs typeface="Times New Roman" panose="02020603050405020304" pitchFamily="18" charset="0"/>
              </a:rPr>
              <a:t>21. glavni tajnik Ustavnog suda Republike Hrvatske,</a:t>
            </a:r>
          </a:p>
          <a:p>
            <a:pPr marL="0" indent="0">
              <a:buNone/>
            </a:pPr>
            <a:r>
              <a:rPr lang="hr-HR" sz="4900" smtClean="0">
                <a:latin typeface="Times New Roman" panose="02020603050405020304" pitchFamily="18" charset="0"/>
                <a:cs typeface="Times New Roman" panose="02020603050405020304" pitchFamily="18" charset="0"/>
              </a:rPr>
              <a:t>22. tajnik Vrhovnog suda Republike Hrvatske,</a:t>
            </a:r>
          </a:p>
          <a:p>
            <a:endParaRPr lang="hr-HR" sz="1400" smtClean="0"/>
          </a:p>
          <a:p>
            <a:endParaRPr lang="hr-HR" sz="1400" smtClean="0"/>
          </a:p>
          <a:p>
            <a:endParaRPr lang="hr-HR" sz="1400" smtClean="0"/>
          </a:p>
          <a:p>
            <a:endParaRPr lang="hr-HR" sz="1400" smtClean="0"/>
          </a:p>
          <a:p>
            <a:endParaRPr lang="hr-HR" sz="1400" smtClean="0"/>
          </a:p>
          <a:p>
            <a:endParaRPr lang="hr-HR" sz="1400" smtClean="0"/>
          </a:p>
          <a:p>
            <a:endParaRPr lang="hr-HR" sz="1400" smtClean="0"/>
          </a:p>
          <a:p>
            <a:pPr marL="0" indent="0">
              <a:buNone/>
            </a:pPr>
            <a:endParaRPr lang="hr-HR" sz="1800" smtClean="0"/>
          </a:p>
          <a:p>
            <a:pPr marL="0" indent="0">
              <a:buNone/>
            </a:pPr>
            <a:endParaRPr lang="hr-HR" sz="1800" dirty="0"/>
          </a:p>
        </p:txBody>
      </p:sp>
    </p:spTree>
    <p:extLst>
      <p:ext uri="{BB962C8B-B14F-4D97-AF65-F5344CB8AC3E}">
        <p14:creationId xmlns:p14="http://schemas.microsoft.com/office/powerpoint/2010/main" val="32474343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3000" b="1" dirty="0" smtClean="0">
                <a:solidFill>
                  <a:schemeClr val="tx2"/>
                </a:solidFill>
              </a:rPr>
              <a:t>     </a:t>
            </a:r>
            <a:r>
              <a:rPr lang="hr-HR" sz="2500" b="1" dirty="0" smtClean="0">
                <a:solidFill>
                  <a:schemeClr val="tx2"/>
                </a:solidFill>
                <a:latin typeface="Times New Roman" panose="02020603050405020304" pitchFamily="18" charset="0"/>
                <a:cs typeface="Times New Roman" panose="02020603050405020304" pitchFamily="18" charset="0"/>
              </a:rPr>
              <a:t>DUŽNOSNICI U SMISLU ZAKONA</a:t>
            </a:r>
            <a:endParaRPr lang="hr-HR" sz="2500" b="1" dirty="0">
              <a:solidFill>
                <a:schemeClr val="tx2"/>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23528" y="908720"/>
            <a:ext cx="8330945" cy="4387193"/>
          </a:xfrm>
        </p:spPr>
        <p:txBody>
          <a:bodyPr>
            <a:noAutofit/>
          </a:bodyPr>
          <a:lstStyle/>
          <a:p>
            <a:pPr marL="0" indent="0">
              <a:buNone/>
            </a:pPr>
            <a:r>
              <a:rPr lang="hr-HR" sz="1100" dirty="0" smtClean="0">
                <a:latin typeface="Times New Roman" panose="02020603050405020304" pitchFamily="18" charset="0"/>
                <a:cs typeface="Times New Roman" panose="02020603050405020304" pitchFamily="18" charset="0"/>
              </a:rPr>
              <a:t>23</a:t>
            </a:r>
            <a:r>
              <a:rPr lang="hr-HR" sz="1100" dirty="0">
                <a:latin typeface="Times New Roman" panose="02020603050405020304" pitchFamily="18" charset="0"/>
                <a:cs typeface="Times New Roman" panose="02020603050405020304" pitchFamily="18" charset="0"/>
              </a:rPr>
              <a:t>. zamjenik tajnika Hrvatskoga sabora,</a:t>
            </a:r>
          </a:p>
          <a:p>
            <a:pPr marL="0" indent="0">
              <a:buNone/>
            </a:pPr>
            <a:r>
              <a:rPr lang="hr-HR" sz="1100" dirty="0">
                <a:latin typeface="Times New Roman" panose="02020603050405020304" pitchFamily="18" charset="0"/>
                <a:cs typeface="Times New Roman" panose="02020603050405020304" pitchFamily="18" charset="0"/>
              </a:rPr>
              <a:t>24. zamjenik glavnog tajnika Vlade Republike Hrvatske</a:t>
            </a:r>
            <a:r>
              <a:rPr lang="hr-HR" sz="1100" dirty="0" smtClean="0">
                <a:latin typeface="Times New Roman" panose="02020603050405020304" pitchFamily="18" charset="0"/>
                <a:cs typeface="Times New Roman" panose="02020603050405020304" pitchFamily="18" charset="0"/>
              </a:rPr>
              <a:t>,</a:t>
            </a:r>
            <a:endParaRPr lang="hr-HR" sz="1100" dirty="0">
              <a:latin typeface="Times New Roman" panose="02020603050405020304" pitchFamily="18" charset="0"/>
              <a:cs typeface="Times New Roman" panose="02020603050405020304" pitchFamily="18" charset="0"/>
            </a:endParaRPr>
          </a:p>
          <a:p>
            <a:pPr marL="0" indent="0">
              <a:buNone/>
            </a:pPr>
            <a:r>
              <a:rPr lang="hr-HR" sz="1100" dirty="0" smtClean="0">
                <a:latin typeface="Times New Roman" panose="02020603050405020304" pitchFamily="18" charset="0"/>
                <a:cs typeface="Times New Roman" panose="02020603050405020304" pitchFamily="18" charset="0"/>
              </a:rPr>
              <a:t>25</a:t>
            </a:r>
            <a:r>
              <a:rPr lang="hr-HR" sz="1100" dirty="0">
                <a:latin typeface="Times New Roman" panose="02020603050405020304" pitchFamily="18" charset="0"/>
                <a:cs typeface="Times New Roman" panose="02020603050405020304" pitchFamily="18" charset="0"/>
              </a:rPr>
              <a:t>. zamjenik predstojnika Ureda predsjednika Vlade Republike Hrvatske,</a:t>
            </a:r>
          </a:p>
          <a:p>
            <a:pPr marL="0" indent="0">
              <a:buNone/>
            </a:pPr>
            <a:r>
              <a:rPr lang="hr-HR" sz="1100" dirty="0">
                <a:latin typeface="Times New Roman" panose="02020603050405020304" pitchFamily="18" charset="0"/>
                <a:cs typeface="Times New Roman" panose="02020603050405020304" pitchFamily="18" charset="0"/>
              </a:rPr>
              <a:t>26. pomoćnici ministara,</a:t>
            </a:r>
          </a:p>
          <a:p>
            <a:pPr marL="0" indent="0">
              <a:buNone/>
            </a:pPr>
            <a:r>
              <a:rPr lang="hr-HR" sz="1100" dirty="0">
                <a:latin typeface="Times New Roman" panose="02020603050405020304" pitchFamily="18" charset="0"/>
                <a:cs typeface="Times New Roman" panose="02020603050405020304" pitchFamily="18" charset="0"/>
              </a:rPr>
              <a:t>27. glasnogovornik Vlade Republike Hrvatske,</a:t>
            </a:r>
          </a:p>
          <a:p>
            <a:pPr marL="0" indent="0">
              <a:buNone/>
            </a:pPr>
            <a:r>
              <a:rPr lang="hr-HR" sz="1100" dirty="0">
                <a:latin typeface="Times New Roman" panose="02020603050405020304" pitchFamily="18" charset="0"/>
                <a:cs typeface="Times New Roman" panose="02020603050405020304" pitchFamily="18" charset="0"/>
              </a:rPr>
              <a:t>28. ravnatelji državnih upravnih organizacija,</a:t>
            </a:r>
          </a:p>
          <a:p>
            <a:pPr marL="0" indent="0">
              <a:buNone/>
            </a:pPr>
            <a:r>
              <a:rPr lang="hr-HR" sz="1100" dirty="0">
                <a:latin typeface="Times New Roman" panose="02020603050405020304" pitchFamily="18" charset="0"/>
                <a:cs typeface="Times New Roman" panose="02020603050405020304" pitchFamily="18" charset="0"/>
              </a:rPr>
              <a:t>29. ravnatelj i zamjenici ravnatelja Agencije za upravljanje državnom imovinom,</a:t>
            </a:r>
          </a:p>
          <a:p>
            <a:pPr marL="0" indent="0">
              <a:buNone/>
            </a:pPr>
            <a:r>
              <a:rPr lang="hr-HR" sz="1100" dirty="0">
                <a:latin typeface="Times New Roman" panose="02020603050405020304" pitchFamily="18" charset="0"/>
                <a:cs typeface="Times New Roman" panose="02020603050405020304" pitchFamily="18" charset="0"/>
              </a:rPr>
              <a:t>30. ravnatelj i pomoćnici ravnatelja Hrvatskog zavoda za mirovinsko osiguranje,</a:t>
            </a:r>
          </a:p>
          <a:p>
            <a:pPr marL="0" indent="0">
              <a:buNone/>
            </a:pPr>
            <a:r>
              <a:rPr lang="hr-HR" sz="1100" dirty="0">
                <a:latin typeface="Times New Roman" panose="02020603050405020304" pitchFamily="18" charset="0"/>
                <a:cs typeface="Times New Roman" panose="02020603050405020304" pitchFamily="18" charset="0"/>
              </a:rPr>
              <a:t>31. direktor, zamjenik direktora i pomoćnici direktora Hrvatskog zavoda za zdravstveno osiguranje,</a:t>
            </a:r>
          </a:p>
          <a:p>
            <a:pPr marL="0" indent="0">
              <a:buNone/>
            </a:pPr>
            <a:r>
              <a:rPr lang="hr-HR" sz="1100" dirty="0">
                <a:latin typeface="Times New Roman" panose="02020603050405020304" pitchFamily="18" charset="0"/>
                <a:cs typeface="Times New Roman" panose="02020603050405020304" pitchFamily="18" charset="0"/>
              </a:rPr>
              <a:t>32. ravnatelj i pomoćnici ravnatelja Hrvatskog zavoda za zapošljavanje,</a:t>
            </a:r>
          </a:p>
          <a:p>
            <a:pPr marL="0" indent="0">
              <a:buNone/>
            </a:pPr>
            <a:r>
              <a:rPr lang="hr-HR" sz="1100" dirty="0">
                <a:latin typeface="Times New Roman" panose="02020603050405020304" pitchFamily="18" charset="0"/>
                <a:cs typeface="Times New Roman" panose="02020603050405020304" pitchFamily="18" charset="0"/>
              </a:rPr>
              <a:t>33. glavni državni rizničar,</a:t>
            </a:r>
          </a:p>
          <a:p>
            <a:pPr marL="0" indent="0">
              <a:buNone/>
            </a:pPr>
            <a:r>
              <a:rPr lang="hr-HR" sz="1100" dirty="0">
                <a:latin typeface="Times New Roman" panose="02020603050405020304" pitchFamily="18" charset="0"/>
                <a:cs typeface="Times New Roman" panose="02020603050405020304" pitchFamily="18" charset="0"/>
              </a:rPr>
              <a:t>34. predstojnik Ureda predsjednika Hrvatskoga sabora,</a:t>
            </a:r>
          </a:p>
          <a:p>
            <a:pPr marL="0" indent="0">
              <a:buNone/>
            </a:pPr>
            <a:r>
              <a:rPr lang="hr-HR" sz="1100" dirty="0">
                <a:latin typeface="Times New Roman" panose="02020603050405020304" pitchFamily="18" charset="0"/>
                <a:cs typeface="Times New Roman" panose="02020603050405020304" pitchFamily="18" charset="0"/>
              </a:rPr>
              <a:t>35. ravnatelji agencija i direkcija Vlade Republike Hrvatske te ravnatelji zavoda koje imenuje Vlada Republike Hrvatske,</a:t>
            </a:r>
          </a:p>
          <a:p>
            <a:pPr marL="0" indent="0">
              <a:buNone/>
            </a:pPr>
            <a:r>
              <a:rPr lang="hr-HR" sz="1100" dirty="0">
                <a:latin typeface="Times New Roman" panose="02020603050405020304" pitchFamily="18" charset="0"/>
                <a:cs typeface="Times New Roman" panose="02020603050405020304" pitchFamily="18" charset="0"/>
              </a:rPr>
              <a:t>36. dužnosnici u Uredu predsjednika Republike Hrvatske koje imenuje Predsjednik Republike Hrvatske sukladno odredbama posebnog zakona i drugih pravnih akata,</a:t>
            </a:r>
          </a:p>
          <a:p>
            <a:pPr marL="0" indent="0">
              <a:buNone/>
            </a:pPr>
            <a:r>
              <a:rPr lang="hr-HR" sz="1100" dirty="0">
                <a:latin typeface="Times New Roman" panose="02020603050405020304" pitchFamily="18" charset="0"/>
                <a:cs typeface="Times New Roman" panose="02020603050405020304" pitchFamily="18" charset="0"/>
              </a:rPr>
              <a:t>37. načelnik i zamjenici načelnika Glavnog stožera Oružanih snaga Republike Hrvatske,</a:t>
            </a:r>
          </a:p>
          <a:p>
            <a:pPr marL="0" indent="0">
              <a:buNone/>
            </a:pPr>
            <a:r>
              <a:rPr lang="hr-HR" sz="1100" dirty="0">
                <a:latin typeface="Times New Roman" panose="02020603050405020304" pitchFamily="18" charset="0"/>
                <a:cs typeface="Times New Roman" panose="02020603050405020304" pitchFamily="18" charset="0"/>
              </a:rPr>
              <a:t>38. glavni inspektor obrane,</a:t>
            </a:r>
          </a:p>
          <a:p>
            <a:pPr marL="0" indent="0">
              <a:buNone/>
            </a:pPr>
            <a:r>
              <a:rPr lang="hr-HR" sz="1100" dirty="0">
                <a:latin typeface="Times New Roman" panose="02020603050405020304" pitchFamily="18" charset="0"/>
                <a:cs typeface="Times New Roman" panose="02020603050405020304" pitchFamily="18" charset="0"/>
              </a:rPr>
              <a:t>39. zapovjednici i zamjenici zapovjednika grana Oružanih snaga Republike Hrvatske i Zapovjedništva za potporu, ravnatelj i zamjenik ravnatelja Hrvatskoga vojnog učilišta te zapovjednik Obalne straže Republike Hrvatske,</a:t>
            </a:r>
          </a:p>
          <a:p>
            <a:pPr marL="0" indent="0">
              <a:buNone/>
            </a:pPr>
            <a:r>
              <a:rPr lang="hr-HR" sz="1100" dirty="0">
                <a:latin typeface="Times New Roman" panose="02020603050405020304" pitchFamily="18" charset="0"/>
                <a:cs typeface="Times New Roman" panose="02020603050405020304" pitchFamily="18" charset="0"/>
              </a:rPr>
              <a:t>40. predsjednik, potpredsjednici i članovi Državnoga izbornog povjerenstva Republike Hrvatske,</a:t>
            </a:r>
          </a:p>
          <a:p>
            <a:pPr marL="0" indent="0">
              <a:buNone/>
            </a:pPr>
            <a:r>
              <a:rPr lang="hr-HR" sz="1100" dirty="0">
                <a:latin typeface="Times New Roman" panose="02020603050405020304" pitchFamily="18" charset="0"/>
                <a:cs typeface="Times New Roman" panose="02020603050405020304" pitchFamily="18" charset="0"/>
              </a:rPr>
              <a:t>41. predsjednici i članovi uprava trgovačkih društava koja su u većinskom državnom vlasništvu,</a:t>
            </a:r>
          </a:p>
          <a:p>
            <a:pPr marL="0" indent="0">
              <a:buNone/>
            </a:pPr>
            <a:r>
              <a:rPr lang="hr-HR" sz="1100" dirty="0">
                <a:latin typeface="Times New Roman" panose="02020603050405020304" pitchFamily="18" charset="0"/>
                <a:cs typeface="Times New Roman" panose="02020603050405020304" pitchFamily="18" charset="0"/>
              </a:rPr>
              <a:t>42. župani i gradonačelnik Grada Zagreba i njihovi zamjenici,</a:t>
            </a:r>
          </a:p>
          <a:p>
            <a:pPr marL="0" indent="0">
              <a:buNone/>
            </a:pPr>
            <a:r>
              <a:rPr lang="hr-HR" sz="1100" dirty="0">
                <a:latin typeface="Times New Roman" panose="02020603050405020304" pitchFamily="18" charset="0"/>
                <a:cs typeface="Times New Roman" panose="02020603050405020304" pitchFamily="18" charset="0"/>
              </a:rPr>
              <a:t>43. gradonačelnici, općinski načelnici i njihovi zamjenici,</a:t>
            </a:r>
          </a:p>
          <a:p>
            <a:pPr marL="0" indent="0">
              <a:buNone/>
            </a:pPr>
            <a:r>
              <a:rPr lang="hr-HR" sz="1100" dirty="0">
                <a:latin typeface="Times New Roman" panose="02020603050405020304" pitchFamily="18" charset="0"/>
                <a:cs typeface="Times New Roman" panose="02020603050405020304" pitchFamily="18" charset="0"/>
              </a:rPr>
              <a:t>44. predsjednik, zamjenici i članovi Državne komisije za kontrolu postupka javne nabave,</a:t>
            </a:r>
          </a:p>
          <a:p>
            <a:pPr marL="0" indent="0">
              <a:buNone/>
            </a:pPr>
            <a:r>
              <a:rPr lang="hr-HR" sz="1100" dirty="0">
                <a:latin typeface="Times New Roman" panose="02020603050405020304" pitchFamily="18" charset="0"/>
                <a:cs typeface="Times New Roman" panose="02020603050405020304" pitchFamily="18" charset="0"/>
              </a:rPr>
              <a:t>45. predsjednik i članovi Povjerenstva za odlučivanje o sukobu interesa.</a:t>
            </a:r>
          </a:p>
        </p:txBody>
      </p:sp>
    </p:spTree>
    <p:extLst>
      <p:ext uri="{BB962C8B-B14F-4D97-AF65-F5344CB8AC3E}">
        <p14:creationId xmlns:p14="http://schemas.microsoft.com/office/powerpoint/2010/main" val="1477948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332656"/>
            <a:ext cx="6923112" cy="830733"/>
          </a:xfrm>
        </p:spPr>
        <p:txBody>
          <a:bodyPr>
            <a:noAutofit/>
          </a:bodyPr>
          <a:lstStyle/>
          <a:p>
            <a:r>
              <a:rPr lang="hr-HR" sz="3000" b="1" dirty="0" smtClean="0">
                <a:solidFill>
                  <a:schemeClr val="tx2"/>
                </a:solidFill>
                <a:latin typeface="Times New Roman" panose="02020603050405020304" pitchFamily="18" charset="0"/>
                <a:cs typeface="Times New Roman" panose="02020603050405020304" pitchFamily="18" charset="0"/>
              </a:rPr>
              <a:t>   	   DEFINICIJA SUKOBA 	 	INTERESA I SVRHA ZAKONA</a:t>
            </a:r>
            <a:endParaRPr lang="hr-HR" sz="3000" b="1" dirty="0">
              <a:solidFill>
                <a:schemeClr val="tx2"/>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95536" y="1556791"/>
            <a:ext cx="8229600" cy="3888433"/>
          </a:xfrm>
        </p:spPr>
        <p:txBody>
          <a:bodyPr>
            <a:normAutofit fontScale="70000" lnSpcReduction="20000"/>
          </a:bodyPr>
          <a:lstStyle/>
          <a:p>
            <a:pPr algn="just"/>
            <a:r>
              <a:rPr lang="hr-HR" b="1" dirty="0" smtClean="0">
                <a:latin typeface="Times New Roman" panose="02020603050405020304" pitchFamily="18" charset="0"/>
                <a:cs typeface="Times New Roman" panose="02020603050405020304" pitchFamily="18" charset="0"/>
              </a:rPr>
              <a:t>SUKOB INTERESA sukladno Zakonu </a:t>
            </a:r>
            <a:r>
              <a:rPr lang="hr-HR" dirty="0" smtClean="0">
                <a:latin typeface="Times New Roman" panose="02020603050405020304" pitchFamily="18" charset="0"/>
                <a:cs typeface="Times New Roman" panose="02020603050405020304" pitchFamily="18" charset="0"/>
              </a:rPr>
              <a:t>= situacija </a:t>
            </a:r>
            <a:r>
              <a:rPr lang="hr-HR" dirty="0">
                <a:latin typeface="Times New Roman" panose="02020603050405020304" pitchFamily="18" charset="0"/>
                <a:cs typeface="Times New Roman" panose="02020603050405020304" pitchFamily="18" charset="0"/>
              </a:rPr>
              <a:t>u kojoj privatni interes dužnosnika utječe, ili se osnovano može smatrati da utječe, ili može utjecati na njegovu nepristranost u obavljanju javne dužnosti.</a:t>
            </a:r>
          </a:p>
          <a:p>
            <a:pPr marL="0" indent="0" algn="just">
              <a:buNone/>
            </a:pPr>
            <a:r>
              <a:rPr lang="hr-HR" dirty="0">
                <a:latin typeface="Times New Roman" panose="02020603050405020304" pitchFamily="18" charset="0"/>
                <a:cs typeface="Times New Roman" panose="02020603050405020304" pitchFamily="18" charset="0"/>
              </a:rPr>
              <a:t> </a:t>
            </a:r>
          </a:p>
          <a:p>
            <a:pPr algn="just"/>
            <a:r>
              <a:rPr lang="hr-HR" b="1" dirty="0" smtClean="0">
                <a:latin typeface="Times New Roman" panose="02020603050405020304" pitchFamily="18" charset="0"/>
                <a:cs typeface="Times New Roman" panose="02020603050405020304" pitchFamily="18" charset="0"/>
              </a:rPr>
              <a:t>SVRHA ZAKONA</a:t>
            </a:r>
            <a:r>
              <a:rPr lang="hr-HR" dirty="0" smtClean="0">
                <a:latin typeface="Times New Roman" panose="02020603050405020304" pitchFamily="18" charset="0"/>
                <a:cs typeface="Times New Roman" panose="02020603050405020304" pitchFamily="18" charset="0"/>
              </a:rPr>
              <a:t> (čl. </a:t>
            </a:r>
            <a:r>
              <a:rPr lang="hr-HR" dirty="0">
                <a:latin typeface="Times New Roman" panose="02020603050405020304" pitchFamily="18" charset="0"/>
                <a:cs typeface="Times New Roman" panose="02020603050405020304" pitchFamily="18" charset="0"/>
              </a:rPr>
              <a:t>6. </a:t>
            </a:r>
            <a:r>
              <a:rPr lang="hr-HR" dirty="0" smtClean="0">
                <a:latin typeface="Times New Roman" panose="02020603050405020304" pitchFamily="18" charset="0"/>
                <a:cs typeface="Times New Roman" panose="02020603050405020304" pitchFamily="18" charset="0"/>
              </a:rPr>
              <a:t>st. </a:t>
            </a:r>
            <a:r>
              <a:rPr lang="hr-HR" dirty="0">
                <a:latin typeface="Times New Roman" panose="02020603050405020304" pitchFamily="18" charset="0"/>
                <a:cs typeface="Times New Roman" panose="02020603050405020304" pitchFamily="18" charset="0"/>
              </a:rPr>
              <a:t>4</a:t>
            </a:r>
            <a:r>
              <a:rPr lang="hr-HR" dirty="0" smtClean="0">
                <a:latin typeface="Times New Roman" panose="02020603050405020304" pitchFamily="18" charset="0"/>
                <a:cs typeface="Times New Roman" panose="02020603050405020304" pitchFamily="18" charset="0"/>
              </a:rPr>
              <a:t>.)  = obvezuje </a:t>
            </a:r>
            <a:r>
              <a:rPr lang="hr-HR" dirty="0">
                <a:latin typeface="Times New Roman" panose="02020603050405020304" pitchFamily="18" charset="0"/>
                <a:cs typeface="Times New Roman" panose="02020603050405020304" pitchFamily="18" charset="0"/>
              </a:rPr>
              <a:t>dužnosnika da </a:t>
            </a:r>
            <a:r>
              <a:rPr lang="hr-HR" b="1" dirty="0">
                <a:latin typeface="Times New Roman" panose="02020603050405020304" pitchFamily="18" charset="0"/>
                <a:cs typeface="Times New Roman" panose="02020603050405020304" pitchFamily="18" charset="0"/>
              </a:rPr>
              <a:t>nakon izbora ili imenovanja na javnu dužnost, uredi svoje privatne poslove kako bi spriječio predvidljivi sukob interesa</a:t>
            </a:r>
            <a:r>
              <a:rPr lang="hr-HR" dirty="0">
                <a:latin typeface="Times New Roman" panose="02020603050405020304" pitchFamily="18" charset="0"/>
                <a:cs typeface="Times New Roman" panose="02020603050405020304" pitchFamily="18" charset="0"/>
              </a:rPr>
              <a:t>, a ako se takav sukob naknadno pojavi, dužnosnik je dužan razriješiti nastalu situaciju na način da zaštiti javni interes. U slučaju dvojbe o mogućem sukobu interesa, dužnosnik je dužan učiniti sve što je potrebno da odijeli privatni od javnog interesa.</a:t>
            </a:r>
          </a:p>
          <a:p>
            <a:endParaRPr lang="hr-HR" dirty="0"/>
          </a:p>
        </p:txBody>
      </p:sp>
    </p:spTree>
    <p:extLst>
      <p:ext uri="{BB962C8B-B14F-4D97-AF65-F5344CB8AC3E}">
        <p14:creationId xmlns:p14="http://schemas.microsoft.com/office/powerpoint/2010/main" val="4455750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6632"/>
            <a:ext cx="7848872" cy="1296144"/>
          </a:xfrm>
        </p:spPr>
        <p:txBody>
          <a:bodyPr>
            <a:normAutofit fontScale="90000"/>
          </a:bodyPr>
          <a:lstStyle/>
          <a:p>
            <a:r>
              <a:rPr lang="hr-HR" dirty="0"/>
              <a:t> </a:t>
            </a:r>
            <a:br>
              <a:rPr lang="hr-HR" dirty="0"/>
            </a:br>
            <a:r>
              <a:rPr lang="hr-HR" dirty="0" smtClean="0"/>
              <a:t/>
            </a:r>
            <a:br>
              <a:rPr lang="hr-HR" dirty="0" smtClean="0"/>
            </a:br>
            <a:r>
              <a:rPr lang="hr-HR" dirty="0" smtClean="0"/>
              <a:t>   </a:t>
            </a:r>
            <a:r>
              <a:rPr lang="hr-HR" sz="3300" b="1" dirty="0" smtClean="0">
                <a:solidFill>
                  <a:schemeClr val="tx2"/>
                </a:solidFill>
                <a:latin typeface="Times New Roman" panose="02020603050405020304" pitchFamily="18" charset="0"/>
                <a:cs typeface="Times New Roman" panose="02020603050405020304" pitchFamily="18" charset="0"/>
              </a:rPr>
              <a:t>OBAVEZA PODNOŠENJA  IZVJEŠĆA O IMOVINSKOM STANJU, TE O IZVORIMA I NAČINU STJECANJA IMOVINE</a:t>
            </a:r>
            <a:r>
              <a:rPr lang="hr-HR" sz="3300" b="1" dirty="0">
                <a:solidFill>
                  <a:schemeClr val="tx2"/>
                </a:solidFill>
              </a:rPr>
              <a:t/>
            </a:r>
            <a:br>
              <a:rPr lang="hr-HR" sz="3300" b="1" dirty="0">
                <a:solidFill>
                  <a:schemeClr val="tx2"/>
                </a:solidFill>
              </a:rPr>
            </a:br>
            <a:endParaRPr lang="hr-HR" sz="3300" dirty="0">
              <a:solidFill>
                <a:schemeClr val="tx2"/>
              </a:solidFill>
            </a:endParaRPr>
          </a:p>
        </p:txBody>
      </p:sp>
      <p:sp>
        <p:nvSpPr>
          <p:cNvPr id="3" name="Content Placeholder 2"/>
          <p:cNvSpPr>
            <a:spLocks noGrp="1"/>
          </p:cNvSpPr>
          <p:nvPr>
            <p:ph idx="1"/>
          </p:nvPr>
        </p:nvSpPr>
        <p:spPr>
          <a:xfrm>
            <a:off x="251520" y="1916832"/>
            <a:ext cx="8085584" cy="3830502"/>
          </a:xfrm>
        </p:spPr>
        <p:txBody>
          <a:bodyPr>
            <a:normAutofit fontScale="92500"/>
          </a:bodyPr>
          <a:lstStyle/>
          <a:p>
            <a:pPr marL="0" indent="0" algn="just">
              <a:buNone/>
            </a:pPr>
            <a:endParaRPr lang="hr-HR" sz="2700" dirty="0" smtClean="0">
              <a:latin typeface="Times New Roman" panose="02020603050405020304" pitchFamily="18" charset="0"/>
              <a:cs typeface="Times New Roman" panose="02020603050405020304" pitchFamily="18" charset="0"/>
            </a:endParaRPr>
          </a:p>
          <a:p>
            <a:pPr marL="0" indent="0" algn="just">
              <a:buNone/>
            </a:pPr>
            <a:r>
              <a:rPr lang="hr-HR" sz="2700" dirty="0" smtClean="0">
                <a:latin typeface="Times New Roman" panose="02020603050405020304" pitchFamily="18" charset="0"/>
                <a:cs typeface="Times New Roman" panose="02020603050405020304" pitchFamily="18" charset="0"/>
              </a:rPr>
              <a:t>Obveza </a:t>
            </a:r>
            <a:r>
              <a:rPr lang="hr-HR" sz="2700" dirty="0">
                <a:latin typeface="Times New Roman" panose="02020603050405020304" pitchFamily="18" charset="0"/>
                <a:cs typeface="Times New Roman" panose="02020603050405020304" pitchFamily="18" charset="0"/>
              </a:rPr>
              <a:t>podnošenja izvješća o imovinskom stanju </a:t>
            </a:r>
            <a:r>
              <a:rPr lang="hr-HR" sz="2700" dirty="0" smtClean="0">
                <a:latin typeface="Times New Roman" panose="02020603050405020304" pitchFamily="18" charset="0"/>
                <a:cs typeface="Times New Roman" panose="02020603050405020304" pitchFamily="18" charset="0"/>
              </a:rPr>
              <a:t>dužnosnika:</a:t>
            </a:r>
          </a:p>
          <a:p>
            <a:pPr marL="0" indent="0" algn="just">
              <a:buNone/>
            </a:pPr>
            <a:r>
              <a:rPr lang="hr-HR" sz="2700" dirty="0">
                <a:latin typeface="Times New Roman" panose="02020603050405020304" pitchFamily="18" charset="0"/>
                <a:cs typeface="Times New Roman" panose="02020603050405020304" pitchFamily="18" charset="0"/>
              </a:rPr>
              <a:t>	</a:t>
            </a:r>
            <a:r>
              <a:rPr lang="hr-HR" sz="2700" b="1" dirty="0" smtClean="0">
                <a:latin typeface="Times New Roman" panose="02020603050405020304" pitchFamily="18" charset="0"/>
                <a:cs typeface="Times New Roman" panose="02020603050405020304" pitchFamily="18" charset="0"/>
              </a:rPr>
              <a:t>1. deklariranje </a:t>
            </a:r>
            <a:r>
              <a:rPr lang="hr-HR" sz="2700" b="1" dirty="0">
                <a:latin typeface="Times New Roman" panose="02020603050405020304" pitchFamily="18" charset="0"/>
                <a:cs typeface="Times New Roman" panose="02020603050405020304" pitchFamily="18" charset="0"/>
              </a:rPr>
              <a:t>imovine i privatnih interesa dužnosnika</a:t>
            </a:r>
            <a:r>
              <a:rPr lang="hr-HR" sz="2700" dirty="0">
                <a:latin typeface="Times New Roman" panose="02020603050405020304" pitchFamily="18" charset="0"/>
                <a:cs typeface="Times New Roman" panose="02020603050405020304" pitchFamily="18" charset="0"/>
              </a:rPr>
              <a:t>, kao jamstvo časnog, savjesnog, odgovornog, nepristranog i transparentnog obavljanja javne dužnosti, </a:t>
            </a:r>
          </a:p>
          <a:p>
            <a:pPr marL="0" indent="0" algn="just">
              <a:buNone/>
            </a:pPr>
            <a:r>
              <a:rPr lang="hr-HR" sz="2700" dirty="0" smtClean="0">
                <a:latin typeface="Times New Roman" panose="02020603050405020304" pitchFamily="18" charset="0"/>
                <a:cs typeface="Times New Roman" panose="02020603050405020304" pitchFamily="18" charset="0"/>
              </a:rPr>
              <a:t>	</a:t>
            </a:r>
            <a:r>
              <a:rPr lang="hr-HR" sz="2700" b="1" dirty="0" smtClean="0">
                <a:latin typeface="Times New Roman" panose="02020603050405020304" pitchFamily="18" charset="0"/>
                <a:cs typeface="Times New Roman" panose="02020603050405020304" pitchFamily="18" charset="0"/>
              </a:rPr>
              <a:t>2. sredstvo </a:t>
            </a:r>
            <a:r>
              <a:rPr lang="hr-HR" sz="2700" b="1" dirty="0">
                <a:latin typeface="Times New Roman" panose="02020603050405020304" pitchFamily="18" charset="0"/>
                <a:cs typeface="Times New Roman" panose="02020603050405020304" pitchFamily="18" charset="0"/>
              </a:rPr>
              <a:t>jačanja integriteta i povjerenja građana</a:t>
            </a:r>
            <a:r>
              <a:rPr lang="hr-HR" sz="2700" dirty="0">
                <a:latin typeface="Times New Roman" panose="02020603050405020304" pitchFamily="18" charset="0"/>
                <a:cs typeface="Times New Roman" panose="02020603050405020304" pitchFamily="18" charset="0"/>
              </a:rPr>
              <a:t> u </a:t>
            </a:r>
            <a:r>
              <a:rPr lang="hr-HR" sz="2700" dirty="0" err="1">
                <a:latin typeface="Times New Roman" panose="02020603050405020304" pitchFamily="18" charset="0"/>
                <a:cs typeface="Times New Roman" panose="02020603050405020304" pitchFamily="18" charset="0"/>
              </a:rPr>
              <a:t>obnašatelje</a:t>
            </a:r>
            <a:r>
              <a:rPr lang="hr-HR" sz="2700" dirty="0">
                <a:latin typeface="Times New Roman" panose="02020603050405020304" pitchFamily="18" charset="0"/>
                <a:cs typeface="Times New Roman" panose="02020603050405020304" pitchFamily="18" charset="0"/>
              </a:rPr>
              <a:t> javnih dužnosti i u tijela javne vlasti.</a:t>
            </a:r>
          </a:p>
          <a:p>
            <a:endParaRPr lang="hr-HR" dirty="0"/>
          </a:p>
        </p:txBody>
      </p:sp>
    </p:spTree>
    <p:extLst>
      <p:ext uri="{BB962C8B-B14F-4D97-AF65-F5344CB8AC3E}">
        <p14:creationId xmlns:p14="http://schemas.microsoft.com/office/powerpoint/2010/main" val="25246594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74638"/>
            <a:ext cx="6923112" cy="830733"/>
          </a:xfrm>
        </p:spPr>
        <p:txBody>
          <a:bodyPr>
            <a:noAutofit/>
          </a:bodyPr>
          <a:lstStyle/>
          <a:p>
            <a:r>
              <a:rPr lang="hr-HR" sz="3000" b="1" dirty="0" smtClean="0">
                <a:solidFill>
                  <a:schemeClr val="tx2"/>
                </a:solidFill>
                <a:latin typeface="Times New Roman" panose="02020603050405020304" pitchFamily="18" charset="0"/>
                <a:cs typeface="Times New Roman" panose="02020603050405020304" pitchFamily="18" charset="0"/>
              </a:rPr>
              <a:t>       	     ROKOVI ZA PODNOŠENJE                	IZVJEŠĆA</a:t>
            </a:r>
            <a:endParaRPr lang="hr-HR" sz="3000" b="1" dirty="0">
              <a:solidFill>
                <a:schemeClr val="tx2"/>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95536" y="1105371"/>
            <a:ext cx="8229600" cy="4339854"/>
          </a:xfrm>
        </p:spPr>
        <p:txBody>
          <a:bodyPr>
            <a:normAutofit fontScale="55000" lnSpcReduction="20000"/>
          </a:bodyPr>
          <a:lstStyle/>
          <a:p>
            <a:pPr marL="0" indent="0" algn="just">
              <a:buNone/>
            </a:pPr>
            <a:endParaRPr lang="hr-HR" dirty="0" smtClean="0"/>
          </a:p>
          <a:p>
            <a:pPr algn="just"/>
            <a:r>
              <a:rPr lang="hr-HR" sz="3600" dirty="0">
                <a:latin typeface="Times New Roman" panose="02020603050405020304" pitchFamily="18" charset="0"/>
                <a:cs typeface="Times New Roman" panose="02020603050405020304" pitchFamily="18" charset="0"/>
              </a:rPr>
              <a:t>d</a:t>
            </a:r>
            <a:r>
              <a:rPr lang="hr-HR" sz="3600" dirty="0" smtClean="0">
                <a:latin typeface="Times New Roman" panose="02020603050405020304" pitchFamily="18" charset="0"/>
                <a:cs typeface="Times New Roman" panose="02020603050405020304" pitchFamily="18" charset="0"/>
              </a:rPr>
              <a:t>užnosnici </a:t>
            </a:r>
            <a:r>
              <a:rPr lang="hr-HR" sz="3600" dirty="0">
                <a:latin typeface="Times New Roman" panose="02020603050405020304" pitchFamily="18" charset="0"/>
                <a:cs typeface="Times New Roman" panose="02020603050405020304" pitchFamily="18" charset="0"/>
              </a:rPr>
              <a:t>su dužni Povjerenstvu podnijeti </a:t>
            </a:r>
            <a:r>
              <a:rPr lang="hr-HR" sz="3600" dirty="0" smtClean="0">
                <a:latin typeface="Times New Roman" panose="02020603050405020304" pitchFamily="18" charset="0"/>
                <a:cs typeface="Times New Roman" panose="02020603050405020304" pitchFamily="18" charset="0"/>
              </a:rPr>
              <a:t>izvješće </a:t>
            </a:r>
            <a:r>
              <a:rPr lang="hr-HR" sz="3600" dirty="0">
                <a:latin typeface="Times New Roman" panose="02020603050405020304" pitchFamily="18" charset="0"/>
                <a:cs typeface="Times New Roman" panose="02020603050405020304" pitchFamily="18" charset="0"/>
              </a:rPr>
              <a:t>o imovinskom stanju </a:t>
            </a:r>
            <a:r>
              <a:rPr lang="hr-HR" sz="3600" b="1" dirty="0">
                <a:latin typeface="Times New Roman" panose="02020603050405020304" pitchFamily="18" charset="0"/>
                <a:cs typeface="Times New Roman" panose="02020603050405020304" pitchFamily="18" charset="0"/>
              </a:rPr>
              <a:t>u roku od 30 dana od dana stupanja na dužnost</a:t>
            </a:r>
            <a:r>
              <a:rPr lang="hr-HR" sz="3600" dirty="0">
                <a:latin typeface="Times New Roman" panose="02020603050405020304" pitchFamily="18" charset="0"/>
                <a:cs typeface="Times New Roman" panose="02020603050405020304" pitchFamily="18" charset="0"/>
              </a:rPr>
              <a:t>, kao i </a:t>
            </a:r>
            <a:r>
              <a:rPr lang="hr-HR" sz="3600" b="1" dirty="0">
                <a:latin typeface="Times New Roman" panose="02020603050405020304" pitchFamily="18" charset="0"/>
                <a:cs typeface="Times New Roman" panose="02020603050405020304" pitchFamily="18" charset="0"/>
              </a:rPr>
              <a:t>u roku od 30 dana po prestanku obnašanja javne dužnosti, </a:t>
            </a:r>
            <a:r>
              <a:rPr lang="hr-HR" sz="3600" dirty="0">
                <a:latin typeface="Times New Roman" panose="02020603050405020304" pitchFamily="18" charset="0"/>
                <a:cs typeface="Times New Roman" panose="02020603050405020304" pitchFamily="18" charset="0"/>
              </a:rPr>
              <a:t>a ako je tijekom obnašanja javne dužnosti došlo do bitne promjene glede imovinskog stanja, dužnosnici su dužni o tome podnijeti izvješće Povjerenstvu </a:t>
            </a:r>
            <a:r>
              <a:rPr lang="hr-HR" sz="3600" b="1" dirty="0">
                <a:latin typeface="Times New Roman" panose="02020603050405020304" pitchFamily="18" charset="0"/>
                <a:cs typeface="Times New Roman" panose="02020603050405020304" pitchFamily="18" charset="0"/>
              </a:rPr>
              <a:t>istekom godine u kojoj je promjena </a:t>
            </a:r>
            <a:r>
              <a:rPr lang="hr-HR" sz="3600" b="1" dirty="0" smtClean="0">
                <a:latin typeface="Times New Roman" panose="02020603050405020304" pitchFamily="18" charset="0"/>
                <a:cs typeface="Times New Roman" panose="02020603050405020304" pitchFamily="18" charset="0"/>
              </a:rPr>
              <a:t>nastupila,</a:t>
            </a:r>
          </a:p>
          <a:p>
            <a:pPr algn="just"/>
            <a:endParaRPr lang="hr-HR" sz="3600" dirty="0">
              <a:latin typeface="Times New Roman" panose="02020603050405020304" pitchFamily="18" charset="0"/>
              <a:cs typeface="Times New Roman" panose="02020603050405020304" pitchFamily="18" charset="0"/>
            </a:endParaRPr>
          </a:p>
          <a:p>
            <a:pPr algn="just"/>
            <a:r>
              <a:rPr lang="hr-HR" sz="3600" dirty="0">
                <a:latin typeface="Times New Roman" panose="02020603050405020304" pitchFamily="18" charset="0"/>
                <a:cs typeface="Times New Roman" panose="02020603050405020304" pitchFamily="18" charset="0"/>
              </a:rPr>
              <a:t>d</a:t>
            </a:r>
            <a:r>
              <a:rPr lang="hr-HR" sz="3600" dirty="0" smtClean="0">
                <a:latin typeface="Times New Roman" panose="02020603050405020304" pitchFamily="18" charset="0"/>
                <a:cs typeface="Times New Roman" panose="02020603050405020304" pitchFamily="18" charset="0"/>
              </a:rPr>
              <a:t>užnosnici </a:t>
            </a:r>
            <a:r>
              <a:rPr lang="hr-HR" sz="3600" dirty="0">
                <a:latin typeface="Times New Roman" panose="02020603050405020304" pitchFamily="18" charset="0"/>
                <a:cs typeface="Times New Roman" panose="02020603050405020304" pitchFamily="18" charset="0"/>
              </a:rPr>
              <a:t>koji su na izborima </a:t>
            </a:r>
            <a:r>
              <a:rPr lang="hr-HR" sz="3600" b="1" dirty="0">
                <a:latin typeface="Times New Roman" panose="02020603050405020304" pitchFamily="18" charset="0"/>
                <a:cs typeface="Times New Roman" panose="02020603050405020304" pitchFamily="18" charset="0"/>
              </a:rPr>
              <a:t>ponovno izabrani ili imenovani </a:t>
            </a:r>
            <a:r>
              <a:rPr lang="hr-HR" sz="3600" dirty="0">
                <a:latin typeface="Times New Roman" panose="02020603050405020304" pitchFamily="18" charset="0"/>
                <a:cs typeface="Times New Roman" panose="02020603050405020304" pitchFamily="18" charset="0"/>
              </a:rPr>
              <a:t>na istu dužnost, bez obzira obnašaju li dužnost profesionalno ili neprofesionalno, obvezni su u roku od 30 dana od dana stupanja na dužnost, </a:t>
            </a:r>
            <a:r>
              <a:rPr lang="hr-HR" sz="3600" b="1" dirty="0">
                <a:latin typeface="Times New Roman" panose="02020603050405020304" pitchFamily="18" charset="0"/>
                <a:cs typeface="Times New Roman" panose="02020603050405020304" pitchFamily="18" charset="0"/>
              </a:rPr>
              <a:t>na početku novog mandata</a:t>
            </a:r>
            <a:r>
              <a:rPr lang="hr-HR" sz="3600" dirty="0">
                <a:latin typeface="Times New Roman" panose="02020603050405020304" pitchFamily="18" charset="0"/>
                <a:cs typeface="Times New Roman" panose="02020603050405020304" pitchFamily="18" charset="0"/>
              </a:rPr>
              <a:t>, podnijeti izvješće Povjerenstvu o svojoj </a:t>
            </a:r>
            <a:r>
              <a:rPr lang="hr-HR" sz="3600" dirty="0" smtClean="0">
                <a:latin typeface="Times New Roman" panose="02020603050405020304" pitchFamily="18" charset="0"/>
                <a:cs typeface="Times New Roman" panose="02020603050405020304" pitchFamily="18" charset="0"/>
              </a:rPr>
              <a:t>imovini,</a:t>
            </a:r>
          </a:p>
          <a:p>
            <a:pPr marL="0" indent="0" algn="just">
              <a:buNone/>
            </a:pPr>
            <a:endParaRPr lang="hr-HR" sz="3600" dirty="0" smtClean="0">
              <a:latin typeface="Times New Roman" panose="02020603050405020304" pitchFamily="18" charset="0"/>
              <a:cs typeface="Times New Roman" panose="02020603050405020304" pitchFamily="18" charset="0"/>
            </a:endParaRPr>
          </a:p>
          <a:p>
            <a:pPr algn="just"/>
            <a:r>
              <a:rPr lang="hr-HR" sz="3600" dirty="0">
                <a:latin typeface="Times New Roman" panose="02020603050405020304" pitchFamily="18" charset="0"/>
                <a:cs typeface="Times New Roman" panose="02020603050405020304" pitchFamily="18" charset="0"/>
              </a:rPr>
              <a:t>p</a:t>
            </a:r>
            <a:r>
              <a:rPr lang="hr-HR" sz="3600" dirty="0" smtClean="0">
                <a:latin typeface="Times New Roman" panose="02020603050405020304" pitchFamily="18" charset="0"/>
                <a:cs typeface="Times New Roman" panose="02020603050405020304" pitchFamily="18" charset="0"/>
              </a:rPr>
              <a:t>rotiv </a:t>
            </a:r>
            <a:r>
              <a:rPr lang="hr-HR" sz="3600" dirty="0">
                <a:latin typeface="Times New Roman" panose="02020603050405020304" pitchFamily="18" charset="0"/>
                <a:cs typeface="Times New Roman" panose="02020603050405020304" pitchFamily="18" charset="0"/>
              </a:rPr>
              <a:t>dužnosnika koji </a:t>
            </a:r>
            <a:r>
              <a:rPr lang="hr-HR" sz="3600" b="1" dirty="0">
                <a:latin typeface="Times New Roman" panose="02020603050405020304" pitchFamily="18" charset="0"/>
                <a:cs typeface="Times New Roman" panose="02020603050405020304" pitchFamily="18" charset="0"/>
              </a:rPr>
              <a:t>nije ispunio obvezu </a:t>
            </a:r>
            <a:r>
              <a:rPr lang="hr-HR" sz="3600" dirty="0">
                <a:latin typeface="Times New Roman" panose="02020603050405020304" pitchFamily="18" charset="0"/>
                <a:cs typeface="Times New Roman" panose="02020603050405020304" pitchFamily="18" charset="0"/>
              </a:rPr>
              <a:t>podnošenja izvješća o imovinskom stanju i o izvorima i načinu sjecanja imovine, Povjerenstvo će pokrenuti postupak zbog kršenja odredbi </a:t>
            </a:r>
            <a:r>
              <a:rPr lang="hr-HR" sz="3600" dirty="0" smtClean="0">
                <a:latin typeface="Times New Roman" panose="02020603050405020304" pitchFamily="18" charset="0"/>
                <a:cs typeface="Times New Roman" panose="02020603050405020304" pitchFamily="18" charset="0"/>
              </a:rPr>
              <a:t>Zakona.</a:t>
            </a:r>
          </a:p>
          <a:p>
            <a:pPr algn="just"/>
            <a:endParaRPr lang="hr-HR" dirty="0"/>
          </a:p>
          <a:p>
            <a:pPr marL="0" indent="0">
              <a:buNone/>
            </a:pPr>
            <a:endParaRPr lang="hr-HR" dirty="0"/>
          </a:p>
        </p:txBody>
      </p:sp>
    </p:spTree>
    <p:extLst>
      <p:ext uri="{BB962C8B-B14F-4D97-AF65-F5344CB8AC3E}">
        <p14:creationId xmlns:p14="http://schemas.microsoft.com/office/powerpoint/2010/main" val="6448290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3000" b="1" dirty="0" smtClean="0">
                <a:solidFill>
                  <a:schemeClr val="tx2"/>
                </a:solidFill>
                <a:latin typeface="Times New Roman" panose="02020603050405020304" pitchFamily="18" charset="0"/>
                <a:cs typeface="Times New Roman" panose="02020603050405020304" pitchFamily="18" charset="0"/>
              </a:rPr>
              <a:t>            PROVJERE POVJERENSTVA</a:t>
            </a:r>
            <a:endParaRPr lang="hr-HR" sz="3000" b="1" dirty="0">
              <a:solidFill>
                <a:schemeClr val="tx2"/>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62500" lnSpcReduction="20000"/>
          </a:bodyPr>
          <a:lstStyle/>
          <a:p>
            <a:r>
              <a:rPr lang="hr-HR" b="1" dirty="0" smtClean="0">
                <a:latin typeface="Times New Roman" panose="02020603050405020304" pitchFamily="18" charset="0"/>
                <a:cs typeface="Times New Roman" panose="02020603050405020304" pitchFamily="18" charset="0"/>
              </a:rPr>
              <a:t>SMISAO PROVJERA </a:t>
            </a:r>
            <a:r>
              <a:rPr lang="hr-HR" dirty="0" smtClean="0">
                <a:latin typeface="Times New Roman" panose="02020603050405020304" pitchFamily="18" charset="0"/>
                <a:cs typeface="Times New Roman" panose="02020603050405020304" pitchFamily="18" charset="0"/>
              </a:rPr>
              <a:t>koju </a:t>
            </a:r>
            <a:r>
              <a:rPr lang="hr-HR" dirty="0">
                <a:latin typeface="Times New Roman" panose="02020603050405020304" pitchFamily="18" charset="0"/>
                <a:cs typeface="Times New Roman" panose="02020603050405020304" pitchFamily="18" charset="0"/>
              </a:rPr>
              <a:t>provodi Povjerenstvo </a:t>
            </a:r>
            <a:r>
              <a:rPr lang="hr-HR" dirty="0" smtClean="0">
                <a:latin typeface="Times New Roman" panose="02020603050405020304" pitchFamily="18" charset="0"/>
                <a:cs typeface="Times New Roman" panose="02020603050405020304" pitchFamily="18" charset="0"/>
              </a:rPr>
              <a:t>je:</a:t>
            </a:r>
          </a:p>
          <a:p>
            <a:pPr algn="just"/>
            <a:endParaRPr lang="hr-HR" dirty="0" smtClean="0">
              <a:latin typeface="Times New Roman" panose="02020603050405020304" pitchFamily="18" charset="0"/>
              <a:cs typeface="Times New Roman" panose="02020603050405020304" pitchFamily="18" charset="0"/>
            </a:endParaRPr>
          </a:p>
          <a:p>
            <a:pPr marL="0" indent="0" algn="just">
              <a:buNone/>
            </a:pPr>
            <a:r>
              <a:rPr lang="hr-HR" dirty="0">
                <a:latin typeface="Times New Roman" panose="02020603050405020304" pitchFamily="18" charset="0"/>
                <a:cs typeface="Times New Roman" panose="02020603050405020304" pitchFamily="18" charset="0"/>
              </a:rPr>
              <a:t>	</a:t>
            </a:r>
            <a:r>
              <a:rPr lang="hr-HR" dirty="0" smtClean="0">
                <a:latin typeface="Times New Roman" panose="02020603050405020304" pitchFamily="18" charset="0"/>
                <a:cs typeface="Times New Roman" panose="02020603050405020304" pitchFamily="18" charset="0"/>
              </a:rPr>
              <a:t>-  </a:t>
            </a:r>
            <a:r>
              <a:rPr lang="hr-HR" dirty="0">
                <a:latin typeface="Times New Roman" panose="02020603050405020304" pitchFamily="18" charset="0"/>
                <a:cs typeface="Times New Roman" panose="02020603050405020304" pitchFamily="18" charset="0"/>
              </a:rPr>
              <a:t>utvrđivanje da li je dužnosnik,  </a:t>
            </a:r>
            <a:r>
              <a:rPr lang="hr-HR" b="1" dirty="0">
                <a:latin typeface="Times New Roman" panose="02020603050405020304" pitchFamily="18" charset="0"/>
                <a:cs typeface="Times New Roman" panose="02020603050405020304" pitchFamily="18" charset="0"/>
              </a:rPr>
              <a:t>pravilno, potpuno i istinito</a:t>
            </a:r>
            <a:r>
              <a:rPr lang="hr-HR" dirty="0">
                <a:latin typeface="Times New Roman" panose="02020603050405020304" pitchFamily="18" charset="0"/>
                <a:cs typeface="Times New Roman" panose="02020603050405020304" pitchFamily="18" charset="0"/>
              </a:rPr>
              <a:t> prikazao svoje prihode i imovinu, te prihode i imovinu svog bračnog ili  izvanbračnog druga i malodobne djece, </a:t>
            </a:r>
            <a:endParaRPr lang="hr-HR" dirty="0" smtClean="0">
              <a:latin typeface="Times New Roman" panose="02020603050405020304" pitchFamily="18" charset="0"/>
              <a:cs typeface="Times New Roman" panose="02020603050405020304" pitchFamily="18" charset="0"/>
            </a:endParaRPr>
          </a:p>
          <a:p>
            <a:pPr marL="0" indent="0" algn="just">
              <a:buNone/>
            </a:pPr>
            <a:endParaRPr lang="hr-HR" dirty="0" smtClean="0">
              <a:latin typeface="Times New Roman" panose="02020603050405020304" pitchFamily="18" charset="0"/>
              <a:cs typeface="Times New Roman" panose="02020603050405020304" pitchFamily="18" charset="0"/>
            </a:endParaRPr>
          </a:p>
          <a:p>
            <a:pPr marL="0" indent="0" algn="just">
              <a:buNone/>
            </a:pPr>
            <a:r>
              <a:rPr lang="hr-HR" dirty="0">
                <a:latin typeface="Times New Roman" panose="02020603050405020304" pitchFamily="18" charset="0"/>
                <a:cs typeface="Times New Roman" panose="02020603050405020304" pitchFamily="18" charset="0"/>
              </a:rPr>
              <a:t>	</a:t>
            </a:r>
            <a:r>
              <a:rPr lang="hr-HR" dirty="0" smtClean="0">
                <a:latin typeface="Times New Roman" panose="02020603050405020304" pitchFamily="18" charset="0"/>
                <a:cs typeface="Times New Roman" panose="02020603050405020304" pitchFamily="18" charset="0"/>
              </a:rPr>
              <a:t>- jesu li se prihodi </a:t>
            </a:r>
            <a:r>
              <a:rPr lang="hr-HR" dirty="0">
                <a:latin typeface="Times New Roman" panose="02020603050405020304" pitchFamily="18" charset="0"/>
                <a:cs typeface="Times New Roman" panose="02020603050405020304" pitchFamily="18" charset="0"/>
              </a:rPr>
              <a:t>i imovina  </a:t>
            </a:r>
            <a:r>
              <a:rPr lang="hr-HR" b="1" dirty="0" err="1">
                <a:latin typeface="Times New Roman" panose="02020603050405020304" pitchFamily="18" charset="0"/>
                <a:cs typeface="Times New Roman" panose="02020603050405020304" pitchFamily="18" charset="0"/>
              </a:rPr>
              <a:t>nesrazmjerno</a:t>
            </a:r>
            <a:r>
              <a:rPr lang="hr-HR" b="1" dirty="0">
                <a:latin typeface="Times New Roman" panose="02020603050405020304" pitchFamily="18" charset="0"/>
                <a:cs typeface="Times New Roman" panose="02020603050405020304" pitchFamily="18" charset="0"/>
              </a:rPr>
              <a:t> povećali </a:t>
            </a:r>
            <a:r>
              <a:rPr lang="hr-HR" dirty="0">
                <a:latin typeface="Times New Roman" panose="02020603050405020304" pitchFamily="18" charset="0"/>
                <a:cs typeface="Times New Roman" panose="02020603050405020304" pitchFamily="18" charset="0"/>
              </a:rPr>
              <a:t>za vrijeme obnašanja javne dužnosti, </a:t>
            </a:r>
            <a:endParaRPr lang="hr-HR" dirty="0" smtClean="0">
              <a:latin typeface="Times New Roman" panose="02020603050405020304" pitchFamily="18" charset="0"/>
              <a:cs typeface="Times New Roman" panose="02020603050405020304" pitchFamily="18" charset="0"/>
            </a:endParaRPr>
          </a:p>
          <a:p>
            <a:pPr marL="0" indent="0" algn="just">
              <a:buNone/>
            </a:pPr>
            <a:endParaRPr lang="hr-HR" dirty="0" smtClean="0">
              <a:latin typeface="Times New Roman" panose="02020603050405020304" pitchFamily="18" charset="0"/>
              <a:cs typeface="Times New Roman" panose="02020603050405020304" pitchFamily="18" charset="0"/>
            </a:endParaRPr>
          </a:p>
          <a:p>
            <a:pPr marL="0" indent="0" algn="just">
              <a:buNone/>
            </a:pPr>
            <a:r>
              <a:rPr lang="hr-HR" dirty="0">
                <a:latin typeface="Times New Roman" panose="02020603050405020304" pitchFamily="18" charset="0"/>
                <a:cs typeface="Times New Roman" panose="02020603050405020304" pitchFamily="18" charset="0"/>
              </a:rPr>
              <a:t>	</a:t>
            </a:r>
            <a:r>
              <a:rPr lang="hr-HR" dirty="0" smtClean="0">
                <a:latin typeface="Times New Roman" panose="02020603050405020304" pitchFamily="18" charset="0"/>
                <a:cs typeface="Times New Roman" panose="02020603050405020304" pitchFamily="18" charset="0"/>
              </a:rPr>
              <a:t>- utvrđivanje </a:t>
            </a:r>
            <a:r>
              <a:rPr lang="hr-HR" dirty="0">
                <a:latin typeface="Times New Roman" panose="02020603050405020304" pitchFamily="18" charset="0"/>
                <a:cs typeface="Times New Roman" panose="02020603050405020304" pitchFamily="18" charset="0"/>
              </a:rPr>
              <a:t>da li su se dužnosnici u obnašanju javnih dužnosti pridržavali zakonom </a:t>
            </a:r>
            <a:r>
              <a:rPr lang="hr-HR" b="1" dirty="0">
                <a:latin typeface="Times New Roman" panose="02020603050405020304" pitchFamily="18" charset="0"/>
                <a:cs typeface="Times New Roman" panose="02020603050405020304" pitchFamily="18" charset="0"/>
              </a:rPr>
              <a:t>propisanih načela djelovanja i ostalih pravila </a:t>
            </a:r>
            <a:r>
              <a:rPr lang="hr-HR" dirty="0">
                <a:latin typeface="Times New Roman" panose="02020603050405020304" pitchFamily="18" charset="0"/>
                <a:cs typeface="Times New Roman" panose="02020603050405020304" pitchFamily="18" charset="0"/>
              </a:rPr>
              <a:t>koja proizlaze iz Zakona </a:t>
            </a:r>
            <a:r>
              <a:rPr lang="hr-HR" dirty="0" smtClean="0">
                <a:latin typeface="Times New Roman" panose="02020603050405020304" pitchFamily="18" charset="0"/>
                <a:cs typeface="Times New Roman" panose="02020603050405020304" pitchFamily="18" charset="0"/>
              </a:rPr>
              <a:t>i </a:t>
            </a:r>
            <a:r>
              <a:rPr lang="hr-HR" dirty="0">
                <a:latin typeface="Times New Roman" panose="02020603050405020304" pitchFamily="18" charset="0"/>
                <a:cs typeface="Times New Roman" panose="02020603050405020304" pitchFamily="18" charset="0"/>
              </a:rPr>
              <a:t>ostalih pozitivnih propisa u pravnom sustavu Republike Hrvatske, ili su u obnašanju javne dužnosti dužnosnici počinili neko od zabranjenih djelovanja.</a:t>
            </a:r>
          </a:p>
          <a:p>
            <a:endParaRPr lang="hr-HR" dirty="0"/>
          </a:p>
        </p:txBody>
      </p:sp>
    </p:spTree>
    <p:extLst>
      <p:ext uri="{BB962C8B-B14F-4D97-AF65-F5344CB8AC3E}">
        <p14:creationId xmlns:p14="http://schemas.microsoft.com/office/powerpoint/2010/main" val="129550916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1853</TotalTime>
  <Words>1454</Words>
  <Application>Microsoft Office PowerPoint</Application>
  <PresentationFormat>Prikaz na zaslonu (4:3)</PresentationFormat>
  <Paragraphs>149</Paragraphs>
  <Slides>18</Slides>
  <Notes>0</Notes>
  <HiddenSlides>0</HiddenSlides>
  <MMClips>0</MMClips>
  <ScaleCrop>false</ScaleCrop>
  <HeadingPairs>
    <vt:vector size="6" baseType="variant">
      <vt:variant>
        <vt:lpstr>Korišteni fontovi</vt:lpstr>
      </vt:variant>
      <vt:variant>
        <vt:i4>4</vt:i4>
      </vt:variant>
      <vt:variant>
        <vt:lpstr>Tema</vt:lpstr>
      </vt:variant>
      <vt:variant>
        <vt:i4>2</vt:i4>
      </vt:variant>
      <vt:variant>
        <vt:lpstr>Naslovi slajdova</vt:lpstr>
      </vt:variant>
      <vt:variant>
        <vt:i4>18</vt:i4>
      </vt:variant>
    </vt:vector>
  </HeadingPairs>
  <TitlesOfParts>
    <vt:vector size="24" baseType="lpstr">
      <vt:lpstr>Arial</vt:lpstr>
      <vt:lpstr>Calibri</vt:lpstr>
      <vt:lpstr>Times New Roman</vt:lpstr>
      <vt:lpstr>Wingdings</vt:lpstr>
      <vt:lpstr>Office Theme</vt:lpstr>
      <vt:lpstr>Office tema</vt:lpstr>
      <vt:lpstr>PowerPoint prezentacija</vt:lpstr>
      <vt:lpstr>KAKO SE MOŽE SPRIJEČITI KORUPCIJA I SUKOB INTERESA? (i može li se? )</vt:lpstr>
      <vt:lpstr>        ZAKON O SPRJEČAVANJU SUKOBA          INTERESA </vt:lpstr>
      <vt:lpstr>         DEFINICIJA DUŽNOSNIKA</vt:lpstr>
      <vt:lpstr>     DUŽNOSNICI U SMISLU ZAKONA</vt:lpstr>
      <vt:lpstr>       DEFINICIJA SUKOBA    INTERESA I SVRHA ZAKONA</vt:lpstr>
      <vt:lpstr>      OBAVEZA PODNOŠENJA  IZVJEŠĆA O IMOVINSKOM STANJU, TE O IZVORIMA I NAČINU STJECANJA IMOVINE </vt:lpstr>
      <vt:lpstr>             ROKOVI ZA PODNOŠENJE                 IZVJEŠĆA</vt:lpstr>
      <vt:lpstr>            PROVJERE POVJERENSTVA</vt:lpstr>
      <vt:lpstr>   NAČELA JAVNIH DUŽNOSTI I ZABRANJENA DJELOVANJA DUŽNOSNIKA </vt:lpstr>
      <vt:lpstr> PLAĆE, NAKNADE, DAROVI </vt:lpstr>
      <vt:lpstr>PLAĆE, NAKNADE, DAROVI</vt:lpstr>
      <vt:lpstr> ČLANSTVO U UPRAVNIM TIJELIMA I NADZORNIM ODBORIMA </vt:lpstr>
      <vt:lpstr> POVEZNICA SA ZAKONOM O LOKALNIM IZBORIMA</vt:lpstr>
      <vt:lpstr>SUKOB INTERESA  ≠ NESPOJIVOST DUŽNOSTI</vt:lpstr>
      <vt:lpstr> OGRANIČENJA POSLOVANJA </vt:lpstr>
      <vt:lpstr>  OBVEZE I OGRANIČENJA NAKON PRESTANKA OBNAŠANJA DUŽNOSTI </vt:lpstr>
      <vt:lpstr>HVALA NA PAŽNJI!</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korisnik</cp:lastModifiedBy>
  <cp:revision>40</cp:revision>
  <dcterms:created xsi:type="dcterms:W3CDTF">2016-06-16T06:43:04Z</dcterms:created>
  <dcterms:modified xsi:type="dcterms:W3CDTF">2017-03-21T08:13:07Z</dcterms:modified>
</cp:coreProperties>
</file>