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31" r:id="rId1"/>
  </p:sldMasterIdLst>
  <p:notesMasterIdLst>
    <p:notesMasterId r:id="rId32"/>
  </p:notesMasterIdLst>
  <p:handoutMasterIdLst>
    <p:handoutMasterId r:id="rId33"/>
  </p:handoutMasterIdLst>
  <p:sldIdLst>
    <p:sldId id="256" r:id="rId2"/>
    <p:sldId id="579" r:id="rId3"/>
    <p:sldId id="652" r:id="rId4"/>
    <p:sldId id="655" r:id="rId5"/>
    <p:sldId id="657" r:id="rId6"/>
    <p:sldId id="658" r:id="rId7"/>
    <p:sldId id="690" r:id="rId8"/>
    <p:sldId id="660" r:id="rId9"/>
    <p:sldId id="662" r:id="rId10"/>
    <p:sldId id="664" r:id="rId11"/>
    <p:sldId id="638" r:id="rId12"/>
    <p:sldId id="641" r:id="rId13"/>
    <p:sldId id="642" r:id="rId14"/>
    <p:sldId id="643" r:id="rId15"/>
    <p:sldId id="687" r:id="rId16"/>
    <p:sldId id="665" r:id="rId17"/>
    <p:sldId id="691" r:id="rId18"/>
    <p:sldId id="688" r:id="rId19"/>
    <p:sldId id="682" r:id="rId20"/>
    <p:sldId id="667" r:id="rId21"/>
    <p:sldId id="666" r:id="rId22"/>
    <p:sldId id="670" r:id="rId23"/>
    <p:sldId id="669" r:id="rId24"/>
    <p:sldId id="676" r:id="rId25"/>
    <p:sldId id="677" r:id="rId26"/>
    <p:sldId id="679" r:id="rId27"/>
    <p:sldId id="678" r:id="rId28"/>
    <p:sldId id="680" r:id="rId29"/>
    <p:sldId id="681" r:id="rId30"/>
    <p:sldId id="578" r:id="rId31"/>
  </p:sldIdLst>
  <p:sldSz cx="9144000" cy="6858000" type="screen4x3"/>
  <p:notesSz cx="6797675" cy="992822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F96E1AE-534B-4470-82EC-50ABAA1C52F9}">
          <p14:sldIdLst>
            <p14:sldId id="256"/>
            <p14:sldId id="579"/>
            <p14:sldId id="652"/>
            <p14:sldId id="655"/>
            <p14:sldId id="657"/>
            <p14:sldId id="658"/>
            <p14:sldId id="690"/>
            <p14:sldId id="660"/>
            <p14:sldId id="662"/>
            <p14:sldId id="664"/>
            <p14:sldId id="638"/>
            <p14:sldId id="641"/>
            <p14:sldId id="642"/>
            <p14:sldId id="643"/>
            <p14:sldId id="687"/>
            <p14:sldId id="665"/>
            <p14:sldId id="691"/>
            <p14:sldId id="688"/>
            <p14:sldId id="682"/>
            <p14:sldId id="667"/>
            <p14:sldId id="666"/>
            <p14:sldId id="670"/>
            <p14:sldId id="669"/>
            <p14:sldId id="676"/>
            <p14:sldId id="677"/>
            <p14:sldId id="679"/>
            <p14:sldId id="678"/>
            <p14:sldId id="680"/>
            <p14:sldId id="681"/>
            <p14:sldId id="5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74B"/>
    <a:srgbClr val="FFCC99"/>
    <a:srgbClr val="DAD4E4"/>
    <a:srgbClr val="CBC1D9"/>
    <a:srgbClr val="E9E5EF"/>
    <a:srgbClr val="CCC1DA"/>
    <a:srgbClr val="FAFED0"/>
    <a:srgbClr val="000000"/>
    <a:srgbClr val="060606"/>
    <a:srgbClr val="330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5314" autoAdjust="0"/>
  </p:normalViewPr>
  <p:slideViewPr>
    <p:cSldViewPr>
      <p:cViewPr>
        <p:scale>
          <a:sx n="100" d="100"/>
          <a:sy n="100" d="100"/>
        </p:scale>
        <p:origin x="-219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8C909DC-8132-4C6A-8745-7FB68A94094D}" type="datetimeFigureOut">
              <a:rPr lang="hr-HR"/>
              <a:pPr>
                <a:defRPr/>
              </a:pPr>
              <a:t>9.3.2017.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7011EB2-95E9-4369-805E-DAD677E100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22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11052CC-9856-4E40-BADC-AEBF4EB34A64}" type="datetimeFigureOut">
              <a:rPr lang="hr-HR"/>
              <a:pPr>
                <a:defRPr/>
              </a:pPr>
              <a:t>9.3.2017.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1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21269BAA-D163-432F-91A2-A7E564216E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8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2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11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12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13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14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15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16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17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18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19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20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3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21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22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23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24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25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26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27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28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29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4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5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6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7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8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9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10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4" descr="Background"/>
          <p:cNvPicPr>
            <a:picLocks noChangeAspect="1" noChangeArrowheads="1"/>
          </p:cNvPicPr>
          <p:nvPr/>
        </p:nvPicPr>
        <p:blipFill>
          <a:blip r:embed="rId3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872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Rectangle 156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reeform 190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1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6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02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8E84-9948-4C36-B9EB-3DD751966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8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4BD7-4544-4027-8FE0-68F1B035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66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4024-20CD-4809-B3C6-40465F27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8DC-984B-48CD-8CA5-B95ED84C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5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E2A1-A71B-4244-A71D-BC4CEDC4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9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002B-7B01-4EFF-96B8-02E8A91D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7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70AB-8823-47CF-87D3-1D69DFE9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288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C187-D934-41D3-A6E0-016ACCF5A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02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D0D6-32F0-4AB6-9F85-382454368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37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639C-275C-4A5E-800A-C76D78AC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08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9" descr="Background"/>
          <p:cNvPicPr>
            <a:picLocks noChangeAspect="1" noChangeArrowheads="1"/>
          </p:cNvPicPr>
          <p:nvPr/>
        </p:nvPicPr>
        <p:blipFill>
          <a:blip r:embed="rId13">
            <a:lum bright="7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>
            <a:off x="146050" y="747713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hr-HR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348413"/>
            <a:ext cx="1254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Frutiger 55 Roman"/>
                <a:ea typeface="+mn-ea"/>
              </a:defRPr>
            </a:lvl1pPr>
          </a:lstStyle>
          <a:p>
            <a:pPr>
              <a:defRPr/>
            </a:pPr>
            <a:fld id="{88F035AD-C59D-4CF1-A902-6BE07F43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5" name="Rectangle 31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7" name="Rectangle 33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FFFFFF"/>
              </a:solidFill>
              <a:latin typeface="Frutiger 55 Roman"/>
            </a:endParaRP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9" name="Rectangle 35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488187" cy="2376264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hr-HR" sz="4400" b="0" dirty="0" smtClean="0">
                <a:latin typeface="+mj-lt"/>
                <a:cs typeface="Arial" pitchFamily="34" charset="0"/>
              </a:rPr>
              <a:t>Jedinice područne (regionalne) samouprave i njihovo financiranje</a:t>
            </a:r>
          </a:p>
        </p:txBody>
      </p:sp>
      <p:sp>
        <p:nvSpPr>
          <p:cNvPr id="3075" name="Subtitle 2"/>
          <p:cNvSpPr txBox="1">
            <a:spLocks/>
          </p:cNvSpPr>
          <p:nvPr/>
        </p:nvSpPr>
        <p:spPr bwMode="auto">
          <a:xfrm>
            <a:off x="611188" y="5732463"/>
            <a:ext cx="81327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dirty="0" smtClean="0">
                <a:latin typeface="+mn-lt"/>
                <a:cs typeface="Arial" pitchFamily="34" charset="0"/>
              </a:rPr>
              <a:t>Nevenka Brkić, Ministarstvo </a:t>
            </a:r>
            <a:r>
              <a:rPr lang="hr-HR" sz="2400" dirty="0">
                <a:latin typeface="+mn-lt"/>
                <a:cs typeface="Arial" pitchFamily="34" charset="0"/>
              </a:rPr>
              <a:t>financija</a:t>
            </a:r>
          </a:p>
          <a:p>
            <a:pPr algn="ctr" eaLnBrk="1" hangingPunct="1"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dirty="0" smtClean="0">
                <a:latin typeface="+mn-lt"/>
                <a:cs typeface="Arial" pitchFamily="34" charset="0"/>
              </a:rPr>
              <a:t>Poreč, 22. – 24. ožujka 2017.</a:t>
            </a:r>
            <a:endParaRPr lang="hr-HR" sz="24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71296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Bilančna prava po funkcijama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1" y="1196752"/>
            <a:ext cx="8285163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71296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Porez na dohodak i decentralizirane funkcije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772816"/>
            <a:ext cx="8136904" cy="44644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/>
              <a:t>Decentralizirane funkcije se </a:t>
            </a:r>
            <a:r>
              <a:rPr lang="hr-HR" sz="2400" b="1" dirty="0"/>
              <a:t>financiraju iz</a:t>
            </a:r>
            <a:r>
              <a:rPr lang="hr-HR" sz="2400" b="1" dirty="0" smtClean="0"/>
              <a:t>:</a:t>
            </a:r>
          </a:p>
          <a:p>
            <a:pPr marL="741600" lvl="2" indent="-3420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/>
              <a:t>prihoda </a:t>
            </a:r>
            <a:r>
              <a:rPr lang="hr-HR" sz="2400" b="1" dirty="0"/>
              <a:t>ostvarenih iz dodatnog udjela u porezu na dohodak </a:t>
            </a:r>
            <a:r>
              <a:rPr lang="hr-HR" sz="2400" dirty="0"/>
              <a:t>(po stopi od 6</a:t>
            </a:r>
            <a:r>
              <a:rPr lang="hr-HR" sz="2400" dirty="0" smtClean="0"/>
              <a:t>%,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oko 25%</a:t>
            </a:r>
            <a:r>
              <a:rPr lang="hr-HR" sz="2400" dirty="0" smtClean="0"/>
              <a:t>) </a:t>
            </a:r>
            <a:r>
              <a:rPr lang="hr-HR" sz="2400" dirty="0" smtClean="0"/>
              <a:t>i</a:t>
            </a:r>
            <a:endParaRPr lang="hr-HR" sz="2400" dirty="0"/>
          </a:p>
          <a:p>
            <a:pPr marL="741600" lvl="2" indent="-3420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/>
              <a:t>pozicije pomoći izravnanja za decentralizirane funkcije</a:t>
            </a:r>
            <a:r>
              <a:rPr lang="hr-HR" sz="2400" dirty="0" smtClean="0"/>
              <a:t> </a:t>
            </a:r>
            <a:r>
              <a:rPr lang="hr-HR" sz="2400" dirty="0"/>
              <a:t>(po stopi od 16,0</a:t>
            </a:r>
            <a:r>
              <a:rPr lang="hr-HR" sz="2400" dirty="0" smtClean="0"/>
              <a:t>%,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oko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75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hr-HR" sz="2400" dirty="0"/>
              <a:t>) </a:t>
            </a:r>
            <a:r>
              <a:rPr lang="hr-HR" sz="2400" b="1" dirty="0" smtClean="0"/>
              <a:t>u </a:t>
            </a:r>
            <a:r>
              <a:rPr lang="hr-HR" sz="2400" b="1" dirty="0" smtClean="0"/>
              <a:t>2017. godini </a:t>
            </a:r>
            <a:r>
              <a:rPr lang="hr-HR" sz="2400" dirty="0" smtClean="0"/>
              <a:t>ukupno iznosi </a:t>
            </a:r>
            <a:r>
              <a:rPr lang="hr-HR" sz="2400" dirty="0" smtClean="0"/>
              <a:t>1,647 </a:t>
            </a:r>
            <a:r>
              <a:rPr lang="hr-HR" sz="2400" dirty="0" smtClean="0"/>
              <a:t>mlrd. </a:t>
            </a:r>
            <a:r>
              <a:rPr lang="hr-HR" sz="2400" dirty="0" smtClean="0"/>
              <a:t>kuna </a:t>
            </a:r>
            <a:endParaRPr lang="hr-HR" sz="2400" dirty="0" smtClean="0"/>
          </a:p>
          <a:p>
            <a:pPr marL="1199700" lvl="3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r-HR" sz="2400" dirty="0" smtClean="0"/>
              <a:t>planirana se u </a:t>
            </a:r>
            <a:r>
              <a:rPr lang="hr-HR" sz="2400" dirty="0"/>
              <a:t>državnom </a:t>
            </a:r>
            <a:r>
              <a:rPr lang="hr-HR" sz="2400" dirty="0" smtClean="0"/>
              <a:t>proračunu (do 2017. godine na razdjelu Ministarstva financija)</a:t>
            </a:r>
            <a:endParaRPr lang="hr-HR" sz="24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Decentralizirane funkcije u 2017. - promjene </a:t>
            </a:r>
            <a:endParaRPr lang="hr-HR" sz="3200" b="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980728"/>
            <a:ext cx="8496944" cy="54726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052736"/>
            <a:ext cx="8064896" cy="555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200" b="1" kern="0" dirty="0"/>
              <a:t>A)	</a:t>
            </a:r>
            <a:r>
              <a:rPr lang="hr-HR" sz="2200" kern="0" dirty="0"/>
              <a:t>Sredstva pomoći izravnanja </a:t>
            </a:r>
            <a:r>
              <a:rPr lang="hr-HR" sz="2200" b="1" kern="0" dirty="0"/>
              <a:t>više se ne planiraju na razdjelu Ministarstva financija</a:t>
            </a:r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200" kern="0" dirty="0" smtClean="0"/>
              <a:t>sredstva </a:t>
            </a:r>
            <a:r>
              <a:rPr lang="hr-HR" sz="2200" kern="0" dirty="0"/>
              <a:t>pomoći izravnanja za decentralizirane funkcije za 2017. godinu </a:t>
            </a:r>
            <a:r>
              <a:rPr lang="hr-HR" sz="2200" b="1" kern="0" dirty="0"/>
              <a:t>planirana </a:t>
            </a:r>
            <a:r>
              <a:rPr lang="hr-HR" sz="2200" b="1" kern="0" dirty="0" smtClean="0"/>
              <a:t>su u </a:t>
            </a:r>
            <a:r>
              <a:rPr lang="hr-HR" sz="2200" b="1" kern="0" dirty="0"/>
              <a:t>Državnom proračunu </a:t>
            </a:r>
            <a:r>
              <a:rPr lang="hr-HR" sz="2200" kern="0" dirty="0"/>
              <a:t>Republike Hrvatske </a:t>
            </a:r>
            <a:r>
              <a:rPr lang="hr-HR" sz="2200" b="1" kern="0" dirty="0"/>
              <a:t>za 2017. godinu na razdjelu:</a:t>
            </a:r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200" b="1" kern="0" dirty="0" smtClean="0"/>
              <a:t>Ministarstva </a:t>
            </a:r>
            <a:r>
              <a:rPr lang="hr-HR" sz="2200" b="1" kern="0" dirty="0"/>
              <a:t>znanosti i </a:t>
            </a:r>
            <a:r>
              <a:rPr lang="hr-HR" sz="2200" b="1" kern="0" dirty="0" smtClean="0"/>
              <a:t>obrazovanja </a:t>
            </a:r>
            <a:r>
              <a:rPr lang="hr-HR" sz="2200" kern="0" dirty="0" smtClean="0"/>
              <a:t>– školstvo </a:t>
            </a:r>
            <a:r>
              <a:rPr lang="hr-HR" sz="2000" kern="0" dirty="0" smtClean="0">
                <a:solidFill>
                  <a:schemeClr val="bg1">
                    <a:lumMod val="50000"/>
                  </a:schemeClr>
                </a:solidFill>
              </a:rPr>
              <a:t>(987.428.487,00 kuna)</a:t>
            </a:r>
            <a:endParaRPr lang="hr-HR" sz="20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200" b="1" kern="0" dirty="0" smtClean="0"/>
              <a:t>Ministarstva </a:t>
            </a:r>
            <a:r>
              <a:rPr lang="hr-HR" sz="2200" b="1" kern="0" dirty="0"/>
              <a:t>za demografiju, obitelj, mlade i socijalnu politiku</a:t>
            </a:r>
            <a:r>
              <a:rPr lang="hr-HR" sz="2200" kern="0" dirty="0"/>
              <a:t> </a:t>
            </a:r>
            <a:r>
              <a:rPr lang="hr-HR" sz="2200" kern="0" dirty="0" smtClean="0"/>
              <a:t>– socijalna </a:t>
            </a:r>
            <a:r>
              <a:rPr lang="hr-HR" sz="2200" kern="0" dirty="0" smtClean="0"/>
              <a:t>skrb </a:t>
            </a:r>
            <a:r>
              <a:rPr lang="hr-HR" sz="2000" kern="0" dirty="0" smtClean="0">
                <a:solidFill>
                  <a:schemeClr val="bg1">
                    <a:lumMod val="50000"/>
                  </a:schemeClr>
                </a:solidFill>
              </a:rPr>
              <a:t>(184.790.854,00 kuna)</a:t>
            </a:r>
            <a:endParaRPr lang="hr-HR" sz="20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200" b="1" kern="0" dirty="0" smtClean="0"/>
              <a:t>Ministarstva zdravstva </a:t>
            </a:r>
            <a:r>
              <a:rPr lang="hr-HR" sz="2200" kern="0" dirty="0" smtClean="0"/>
              <a:t>– zdravstvo </a:t>
            </a:r>
            <a:r>
              <a:rPr lang="hr-HR" sz="2000" kern="0" dirty="0" smtClean="0">
                <a:solidFill>
                  <a:schemeClr val="bg1">
                    <a:lumMod val="50000"/>
                  </a:schemeClr>
                </a:solidFill>
              </a:rPr>
              <a:t>(241.601.064,00 kuna)</a:t>
            </a:r>
            <a:endParaRPr lang="hr-HR" sz="2000" kern="0" dirty="0" smtClean="0"/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200" b="1" kern="0" dirty="0" smtClean="0"/>
              <a:t>Ministarstva </a:t>
            </a:r>
            <a:r>
              <a:rPr lang="hr-HR" sz="2200" b="1" kern="0" dirty="0"/>
              <a:t>unutarnjih poslova - Državna uprava za zaštitu i </a:t>
            </a:r>
            <a:r>
              <a:rPr lang="hr-HR" sz="2200" b="1" kern="0" dirty="0" smtClean="0"/>
              <a:t>spašavanje</a:t>
            </a:r>
            <a:r>
              <a:rPr lang="hr-HR" sz="2200" kern="0" dirty="0" smtClean="0"/>
              <a:t> </a:t>
            </a:r>
            <a:r>
              <a:rPr lang="hr-HR" sz="2200" kern="0" dirty="0"/>
              <a:t>– vatrogastvo </a:t>
            </a:r>
            <a:r>
              <a:rPr lang="hr-HR" sz="2000" kern="0" dirty="0" smtClean="0">
                <a:solidFill>
                  <a:schemeClr val="bg1">
                    <a:lumMod val="50000"/>
                  </a:schemeClr>
                </a:solidFill>
              </a:rPr>
              <a:t>(232.709.840,00 </a:t>
            </a:r>
            <a:r>
              <a:rPr lang="hr-HR" sz="2000" kern="0" dirty="0">
                <a:solidFill>
                  <a:schemeClr val="bg1">
                    <a:lumMod val="50000"/>
                  </a:schemeClr>
                </a:solidFill>
              </a:rPr>
              <a:t>kuna)</a:t>
            </a:r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hr-HR" sz="2200" kern="0" dirty="0"/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/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Decentralizirane funkcije u 2017. - promjene </a:t>
            </a:r>
            <a:endParaRPr lang="hr-HR" sz="3200" b="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173738" cy="540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200" b="1" kern="0" dirty="0"/>
              <a:t>B)	Prikaz rashoda kao cjeline </a:t>
            </a:r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200" kern="0" dirty="0" smtClean="0"/>
              <a:t>Do </a:t>
            </a:r>
            <a:r>
              <a:rPr lang="hr-HR" sz="2200" kern="0" dirty="0"/>
              <a:t>2017. </a:t>
            </a:r>
            <a:r>
              <a:rPr lang="hr-HR" sz="2200" kern="0" dirty="0" smtClean="0"/>
              <a:t>godine, u </a:t>
            </a:r>
            <a:r>
              <a:rPr lang="hr-HR" sz="2200" kern="0" dirty="0"/>
              <a:t>odlukama o minimalnim financijskim </a:t>
            </a:r>
            <a:r>
              <a:rPr lang="hr-HR" sz="2200" kern="0" dirty="0" smtClean="0"/>
              <a:t>standardima, </a:t>
            </a:r>
            <a:r>
              <a:rPr lang="hr-HR" sz="2200" b="1" kern="0" dirty="0"/>
              <a:t>rashodi za pojedinu decentraliziranu funkciju bili </a:t>
            </a:r>
            <a:r>
              <a:rPr lang="hr-HR" sz="2200" b="1" kern="0" dirty="0" smtClean="0"/>
              <a:t>su prikazivani </a:t>
            </a:r>
            <a:r>
              <a:rPr lang="hr-HR" sz="2200" b="1" kern="0" dirty="0"/>
              <a:t>po vrsti troška,</a:t>
            </a:r>
            <a:r>
              <a:rPr lang="hr-HR" sz="2200" kern="0" dirty="0"/>
              <a:t> </a:t>
            </a:r>
            <a:r>
              <a:rPr lang="hr-HR" sz="2200" kern="0" dirty="0" smtClean="0"/>
              <a:t>a </a:t>
            </a:r>
            <a:r>
              <a:rPr lang="hr-HR" sz="2200" b="1" kern="0" dirty="0"/>
              <a:t>u 2017. godini </a:t>
            </a:r>
            <a:r>
              <a:rPr lang="hr-HR" sz="2200" kern="0" dirty="0"/>
              <a:t>rashodi za pojedinu decentraliziranu funkciju </a:t>
            </a:r>
            <a:r>
              <a:rPr lang="hr-HR" sz="2200" b="1" kern="0" dirty="0"/>
              <a:t>prikazani su kao </a:t>
            </a:r>
            <a:r>
              <a:rPr lang="hr-HR" sz="2200" b="1" kern="0" dirty="0" smtClean="0"/>
              <a:t>cjelina </a:t>
            </a:r>
            <a:endParaRPr lang="hr-HR" sz="2200" b="1" kern="0" dirty="0"/>
          </a:p>
          <a:p>
            <a:pPr marL="800100" lvl="3" indent="-342900">
              <a:spcBef>
                <a:spcPts val="18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200" kern="0" dirty="0" smtClean="0"/>
              <a:t>Prikaz </a:t>
            </a:r>
            <a:r>
              <a:rPr lang="hr-HR" sz="2200" kern="0" dirty="0"/>
              <a:t>rashoda kao </a:t>
            </a:r>
            <a:r>
              <a:rPr lang="hr-HR" sz="2200" kern="0" dirty="0" smtClean="0"/>
              <a:t>cjeline:</a:t>
            </a:r>
            <a:endParaRPr lang="hr-HR" sz="2200" kern="0" dirty="0"/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200" b="1" kern="0" dirty="0" smtClean="0"/>
              <a:t>omogućava veću </a:t>
            </a:r>
            <a:r>
              <a:rPr lang="hr-HR" sz="2200" b="1" kern="0" dirty="0"/>
              <a:t>fleksibilnost u </a:t>
            </a:r>
            <a:r>
              <a:rPr lang="hr-HR" sz="2200" b="1" kern="0" dirty="0" smtClean="0"/>
              <a:t>izvršavanju </a:t>
            </a:r>
            <a:r>
              <a:rPr lang="hr-HR" sz="2200" b="1" kern="0" dirty="0"/>
              <a:t>rashoda </a:t>
            </a:r>
            <a:r>
              <a:rPr lang="hr-HR" sz="2200" kern="0" dirty="0" smtClean="0"/>
              <a:t>(u </a:t>
            </a:r>
            <a:r>
              <a:rPr lang="hr-HR" sz="2200" kern="0" dirty="0"/>
              <a:t>dosadašnjoj praksi </a:t>
            </a:r>
            <a:r>
              <a:rPr lang="hr-HR" sz="2200" kern="0" dirty="0" smtClean="0"/>
              <a:t>se događalo da određeni rashodi ostanu neizvršeni dok je za neke rashode nedostajalo sredstava</a:t>
            </a:r>
            <a:r>
              <a:rPr lang="hr-HR" sz="2200" kern="0" dirty="0" smtClean="0"/>
              <a:t>), a</a:t>
            </a:r>
            <a:endParaRPr lang="hr-HR" sz="2200" kern="0" dirty="0"/>
          </a:p>
          <a:p>
            <a:pPr marL="1257300" lvl="4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200" b="1" kern="0" dirty="0" smtClean="0"/>
              <a:t>doznaka </a:t>
            </a:r>
            <a:r>
              <a:rPr lang="hr-HR" sz="2200" b="1" kern="0" dirty="0"/>
              <a:t>sredstava </a:t>
            </a:r>
            <a:r>
              <a:rPr lang="hr-HR" sz="2200" b="1" kern="0" dirty="0" smtClean="0"/>
              <a:t>pomoći </a:t>
            </a:r>
            <a:r>
              <a:rPr lang="hr-HR" sz="2200" kern="0" dirty="0" smtClean="0"/>
              <a:t>za decentralizirane funkcije </a:t>
            </a:r>
            <a:r>
              <a:rPr lang="hr-HR" sz="2200" b="1" kern="0" dirty="0" smtClean="0"/>
              <a:t>više </a:t>
            </a:r>
            <a:r>
              <a:rPr lang="hr-HR" sz="2200" b="1" kern="0" dirty="0"/>
              <a:t>se ne </a:t>
            </a:r>
            <a:r>
              <a:rPr lang="hr-HR" sz="2200" b="1" kern="0" dirty="0" smtClean="0"/>
              <a:t>temelji </a:t>
            </a:r>
            <a:r>
              <a:rPr lang="hr-HR" sz="2200" b="1" kern="0" dirty="0"/>
              <a:t>na vrsti </a:t>
            </a:r>
            <a:r>
              <a:rPr lang="hr-HR" sz="2200" b="1" kern="0" dirty="0" smtClean="0"/>
              <a:t>troška</a:t>
            </a:r>
            <a:endParaRPr lang="hr-HR" sz="2200" b="1" kern="0" dirty="0"/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Decentralizirane funkcije u 2017. - promjene </a:t>
            </a:r>
            <a:endParaRPr lang="hr-HR" sz="3200" b="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484784"/>
            <a:ext cx="8280920" cy="47525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indent="0">
              <a:spcBef>
                <a:spcPts val="600"/>
              </a:spcBef>
              <a:buClr>
                <a:srgbClr val="0070C0"/>
              </a:buClr>
              <a:buSzPct val="100000"/>
              <a:buNone/>
              <a:defRPr/>
            </a:pPr>
            <a:endParaRPr lang="hr-HR" sz="2200" dirty="0"/>
          </a:p>
          <a:p>
            <a:pPr marL="0" indent="0">
              <a:spcBef>
                <a:spcPts val="600"/>
              </a:spcBef>
              <a:buClr>
                <a:schemeClr val="accent6"/>
              </a:buClr>
              <a:buSzPct val="100000"/>
              <a:buNone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7920880" cy="4832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vi-VN" sz="2200" b="1" kern="0" dirty="0"/>
              <a:t>C)	</a:t>
            </a:r>
            <a:r>
              <a:rPr lang="hr-HR" sz="2200" kern="0" dirty="0"/>
              <a:t>I</a:t>
            </a:r>
            <a:r>
              <a:rPr lang="hr-HR" sz="2200" kern="0" dirty="0" smtClean="0"/>
              <a:t>z</a:t>
            </a:r>
            <a:r>
              <a:rPr lang="hr-HR" sz="2200" b="1" kern="0" dirty="0" smtClean="0"/>
              <a:t> </a:t>
            </a:r>
            <a:r>
              <a:rPr lang="hr-HR" sz="2200" kern="0" dirty="0" smtClean="0"/>
              <a:t>razloga </a:t>
            </a:r>
            <a:r>
              <a:rPr lang="hr-HR" sz="2200" kern="0" dirty="0"/>
              <a:t>što se </a:t>
            </a:r>
            <a:r>
              <a:rPr lang="vi-VN" sz="2200" kern="0" dirty="0"/>
              <a:t>u 2017. godini </a:t>
            </a:r>
            <a:r>
              <a:rPr lang="hr-HR" sz="2200" b="1" kern="0" dirty="0"/>
              <a:t>bilančna prava </a:t>
            </a:r>
            <a:r>
              <a:rPr lang="hr-HR" sz="2200" kern="0" dirty="0"/>
              <a:t>(sredstva potrebna za osiguranje minimalnih financijskih standarda) </a:t>
            </a:r>
            <a:r>
              <a:rPr lang="hr-HR" sz="2200" b="1" kern="0" dirty="0"/>
              <a:t>ne utvrđuju po strukturu</a:t>
            </a:r>
            <a:r>
              <a:rPr lang="vi-VN" sz="2200" b="1" kern="0" dirty="0"/>
              <a:t> rashoda</a:t>
            </a:r>
            <a:r>
              <a:rPr lang="hr-HR" sz="2200" b="1" kern="0" dirty="0"/>
              <a:t>, </a:t>
            </a:r>
            <a:r>
              <a:rPr lang="hr-HR" sz="2200" kern="0" dirty="0"/>
              <a:t>nego </a:t>
            </a:r>
            <a:r>
              <a:rPr lang="hr-HR" sz="2200" b="1" kern="0" dirty="0"/>
              <a:t>kao </a:t>
            </a:r>
            <a:r>
              <a:rPr lang="hr-HR" sz="2200" b="1" kern="0" dirty="0" smtClean="0"/>
              <a:t>cjelina - </a:t>
            </a:r>
            <a:r>
              <a:rPr lang="hr-HR" sz="2200" b="1" kern="0" dirty="0" smtClean="0">
                <a:solidFill>
                  <a:srgbClr val="0070C0"/>
                </a:solidFill>
              </a:rPr>
              <a:t>omogućena je veća </a:t>
            </a:r>
            <a:r>
              <a:rPr lang="hr-HR" sz="2200" b="1" kern="0" dirty="0">
                <a:solidFill>
                  <a:srgbClr val="0070C0"/>
                </a:solidFill>
              </a:rPr>
              <a:t>fleksibilnost u planiranju i </a:t>
            </a:r>
            <a:r>
              <a:rPr lang="hr-HR" sz="2200" b="1" kern="0" dirty="0" smtClean="0">
                <a:solidFill>
                  <a:srgbClr val="0070C0"/>
                </a:solidFill>
              </a:rPr>
              <a:t>korištenju sredstava</a:t>
            </a:r>
            <a:endParaRPr lang="hr-HR" sz="2200" b="1" kern="0" dirty="0">
              <a:solidFill>
                <a:srgbClr val="0070C0"/>
              </a:solidFill>
            </a:endParaRPr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200" kern="0" dirty="0" smtClean="0"/>
              <a:t>v</a:t>
            </a:r>
            <a:r>
              <a:rPr lang="vi-VN" sz="2200" kern="0" dirty="0" smtClean="0"/>
              <a:t>iše </a:t>
            </a:r>
            <a:r>
              <a:rPr lang="vi-VN" sz="2200" b="1" kern="0" dirty="0"/>
              <a:t>ne postoji potreba </a:t>
            </a:r>
            <a:r>
              <a:rPr lang="vi-VN" sz="2200" kern="0" dirty="0"/>
              <a:t>za člankom Uredbe koji</a:t>
            </a:r>
            <a:r>
              <a:rPr lang="hr-HR" sz="2200" kern="0" dirty="0"/>
              <a:t>m je bio omogućen</a:t>
            </a:r>
            <a:r>
              <a:rPr lang="hr-HR" sz="2200" b="1" kern="0" dirty="0"/>
              <a:t> prijenos </a:t>
            </a:r>
            <a:r>
              <a:rPr lang="vi-VN" sz="2200" b="1" kern="0" dirty="0"/>
              <a:t>neutrošenih sredstava </a:t>
            </a:r>
            <a:r>
              <a:rPr lang="hr-HR" sz="2200" b="1" kern="0" dirty="0"/>
              <a:t>za nabavu nefinancijske imovine </a:t>
            </a:r>
            <a:r>
              <a:rPr lang="vi-VN" sz="2200" kern="0" dirty="0"/>
              <a:t>iz jedne u drugu proračunsku godinu  </a:t>
            </a:r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Pomoći JLP(R)S</a:t>
            </a:r>
            <a:r>
              <a:rPr lang="pl-PL" sz="3200" b="0" dirty="0" smtClean="0">
                <a:cs typeface="Arial" pitchFamily="34" charset="0"/>
              </a:rPr>
              <a:t> </a:t>
            </a:r>
            <a:r>
              <a:rPr lang="pl-PL" sz="3200" b="0" dirty="0">
                <a:cs typeface="Arial" pitchFamily="34" charset="0"/>
              </a:rPr>
              <a:t>temeljem Zakona o izvršavanju Državnog proračuna </a:t>
            </a:r>
            <a:r>
              <a:rPr lang="pl-PL" sz="3200" b="0" dirty="0" smtClean="0">
                <a:cs typeface="Arial" pitchFamily="34" charset="0"/>
              </a:rPr>
              <a:t>RH za 2017. godinu </a:t>
            </a:r>
            <a:r>
              <a:rPr lang="pl-PL" sz="3200" b="0" dirty="0" smtClean="0">
                <a:cs typeface="Arial" pitchFamily="34" charset="0"/>
              </a:rPr>
              <a:t>(1)</a:t>
            </a:r>
            <a:endParaRPr lang="pl-PL" sz="32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628800"/>
            <a:ext cx="7848872" cy="47525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400" kern="0" dirty="0" smtClean="0"/>
              <a:t>Sredstva, </a:t>
            </a:r>
            <a:r>
              <a:rPr lang="hr-HR" sz="2400" kern="0" dirty="0"/>
              <a:t>koja su prihod državnog </a:t>
            </a:r>
            <a:r>
              <a:rPr lang="hr-HR" sz="2400" kern="0" dirty="0" smtClean="0"/>
              <a:t>proračuna, planirana na razdjelu Ministarstva regionalnoga razvoja i fondova EU, ostvarena </a:t>
            </a:r>
            <a:r>
              <a:rPr lang="hr-HR" sz="2400" b="1" kern="0" dirty="0"/>
              <a:t>iz udjela poreza na dohodak u iznosu od 1,5</a:t>
            </a:r>
            <a:r>
              <a:rPr lang="hr-HR" sz="2400" b="1" kern="0" dirty="0" smtClean="0"/>
              <a:t>% </a:t>
            </a:r>
            <a:r>
              <a:rPr lang="hr-HR" sz="2400" kern="0" dirty="0"/>
              <a:t>temeljem Zakona o financiranju </a:t>
            </a:r>
            <a:r>
              <a:rPr lang="hr-HR" sz="2400" dirty="0"/>
              <a:t>JLP(R)S</a:t>
            </a:r>
            <a:r>
              <a:rPr lang="hr-HR" sz="2400" kern="0" dirty="0" smtClean="0"/>
              <a:t>, </a:t>
            </a:r>
            <a:r>
              <a:rPr lang="hr-HR" sz="2400" kern="0" dirty="0"/>
              <a:t>a koja su </a:t>
            </a:r>
            <a:r>
              <a:rPr lang="hr-HR" sz="2400" b="1" kern="0" dirty="0"/>
              <a:t>na dan 31. prosinca 2016. ostala neutrošena,</a:t>
            </a:r>
            <a:r>
              <a:rPr lang="hr-HR" sz="2400" kern="0" dirty="0"/>
              <a:t> </a:t>
            </a:r>
            <a:r>
              <a:rPr lang="hr-HR" sz="2400" b="1" kern="0" dirty="0"/>
              <a:t>u 2017. godini </a:t>
            </a:r>
            <a:r>
              <a:rPr lang="hr-HR" sz="2400" b="1" kern="0" dirty="0" smtClean="0"/>
              <a:t>mogu se koristiti </a:t>
            </a:r>
            <a:r>
              <a:rPr lang="hr-HR" sz="2400" b="1" kern="0" dirty="0"/>
              <a:t>za:</a:t>
            </a:r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kern="0" dirty="0"/>
              <a:t>projekte održivog razvoja </a:t>
            </a:r>
            <a:r>
              <a:rPr lang="hr-HR" sz="2400" b="1" dirty="0" smtClean="0"/>
              <a:t>JLP(R)S</a:t>
            </a:r>
            <a:endParaRPr lang="hr-HR" sz="2400" b="1" kern="0" dirty="0"/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kern="0" dirty="0"/>
              <a:t>projekte kojima se potiče korištenje sredstava iz fondova Europske unije </a:t>
            </a:r>
          </a:p>
          <a:p>
            <a:pPr marL="800100" lvl="3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kern="0" dirty="0"/>
              <a:t>razvoj potpomognutih područja</a:t>
            </a:r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Pomoći JLP(R)S</a:t>
            </a:r>
            <a:r>
              <a:rPr lang="pl-PL" sz="3200" b="0" dirty="0" smtClean="0">
                <a:cs typeface="Arial" pitchFamily="34" charset="0"/>
              </a:rPr>
              <a:t> </a:t>
            </a:r>
            <a:r>
              <a:rPr lang="pl-PL" sz="3200" b="0" dirty="0">
                <a:cs typeface="Arial" pitchFamily="34" charset="0"/>
              </a:rPr>
              <a:t>temeljem Zakona o izvršavanju Državnog proračuna </a:t>
            </a:r>
            <a:r>
              <a:rPr lang="pl-PL" sz="3200" b="0" dirty="0" smtClean="0">
                <a:cs typeface="Arial" pitchFamily="34" charset="0"/>
              </a:rPr>
              <a:t>RH za 2017. godinu </a:t>
            </a:r>
            <a:r>
              <a:rPr lang="pl-PL" sz="3200" b="0" dirty="0" smtClean="0">
                <a:cs typeface="Arial" pitchFamily="34" charset="0"/>
              </a:rPr>
              <a:t>(2)</a:t>
            </a:r>
            <a:endParaRPr lang="pl-PL" sz="32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916832"/>
            <a:ext cx="8496944" cy="33843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 marL="0" indent="0">
              <a:spcBef>
                <a:spcPts val="600"/>
              </a:spcBef>
              <a:buClr>
                <a:schemeClr val="accent6"/>
              </a:buClr>
              <a:buSzPct val="100000"/>
              <a:buNone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916832"/>
            <a:ext cx="7848872" cy="44644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U </a:t>
            </a:r>
            <a:r>
              <a:rPr lang="hr-HR" sz="2400" b="1" dirty="0"/>
              <a:t>2017. godini zadržava se isti iznos i model dodjele </a:t>
            </a:r>
            <a:r>
              <a:rPr lang="hr-HR" sz="2400" b="1" dirty="0" smtClean="0"/>
              <a:t>pomoći </a:t>
            </a:r>
            <a:r>
              <a:rPr lang="hr-HR" sz="2400" b="1" dirty="0" smtClean="0"/>
              <a:t>potpomognutim područjima, </a:t>
            </a:r>
            <a:r>
              <a:rPr lang="hr-HR" sz="2400" dirty="0" smtClean="0"/>
              <a:t>koje se planiraju </a:t>
            </a:r>
            <a:r>
              <a:rPr lang="hr-HR" sz="2400" dirty="0" smtClean="0"/>
              <a:t>u Državnom proračunu </a:t>
            </a:r>
            <a:r>
              <a:rPr lang="hr-HR" sz="2400" dirty="0"/>
              <a:t>Republike Hrvatske za 2017. </a:t>
            </a:r>
            <a:r>
              <a:rPr lang="hr-HR" sz="2400" dirty="0" smtClean="0"/>
              <a:t>godinu, </a:t>
            </a:r>
            <a:r>
              <a:rPr lang="hr-HR" sz="2400" dirty="0"/>
              <a:t>na </a:t>
            </a:r>
            <a:r>
              <a:rPr lang="hr-HR" sz="2400" dirty="0" smtClean="0"/>
              <a:t>razdjelu Ministarstva financija 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Razlika je </a:t>
            </a:r>
            <a:r>
              <a:rPr lang="hr-HR" sz="2400" dirty="0" smtClean="0"/>
              <a:t>samo </a:t>
            </a:r>
            <a:r>
              <a:rPr lang="hr-HR" sz="2400" b="1" dirty="0" smtClean="0"/>
              <a:t>u osnovici za izračun pomoći</a:t>
            </a:r>
            <a:endParaRPr lang="hr-HR" sz="2400" b="1" dirty="0"/>
          </a:p>
          <a:p>
            <a:pPr marL="723900" indent="-3683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400" b="1" dirty="0"/>
              <a:t>osnovica</a:t>
            </a:r>
            <a:r>
              <a:rPr lang="hr-HR" sz="2400" dirty="0"/>
              <a:t> za izračun pomoći </a:t>
            </a:r>
            <a:r>
              <a:rPr lang="hr-HR" sz="2400" dirty="0" smtClean="0"/>
              <a:t>za 2017. godinu je </a:t>
            </a:r>
            <a:r>
              <a:rPr lang="hr-HR" sz="2400" b="1" dirty="0"/>
              <a:t>2015</a:t>
            </a:r>
            <a:r>
              <a:rPr lang="hr-HR" sz="2400" b="1" dirty="0" smtClean="0"/>
              <a:t>.</a:t>
            </a:r>
            <a:r>
              <a:rPr lang="hr-HR" sz="2400" dirty="0" smtClean="0"/>
              <a:t>, </a:t>
            </a:r>
            <a:r>
              <a:rPr lang="hr-HR" sz="2400" dirty="0"/>
              <a:t>dok je </a:t>
            </a:r>
            <a:r>
              <a:rPr lang="hr-HR" sz="2400" dirty="0"/>
              <a:t>osnovica za izračun pomoći </a:t>
            </a:r>
            <a:r>
              <a:rPr lang="hr-HR" sz="2400" dirty="0" smtClean="0"/>
              <a:t>2016</a:t>
            </a:r>
            <a:r>
              <a:rPr lang="hr-HR" sz="2400" dirty="0"/>
              <a:t>. </a:t>
            </a:r>
            <a:r>
              <a:rPr lang="hr-HR" sz="2400" dirty="0" smtClean="0"/>
              <a:t>bila </a:t>
            </a:r>
            <a:r>
              <a:rPr lang="hr-HR" sz="2400" dirty="0"/>
              <a:t>2014. godina</a:t>
            </a:r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Pomoći </a:t>
            </a:r>
            <a:r>
              <a:rPr lang="pl-PL" sz="3200" b="0" dirty="0" smtClean="0">
                <a:cs typeface="Arial" pitchFamily="34" charset="0"/>
              </a:rPr>
              <a:t>JP(R)S </a:t>
            </a:r>
            <a:r>
              <a:rPr lang="pl-PL" sz="3200" b="0" dirty="0">
                <a:cs typeface="Arial" pitchFamily="34" charset="0"/>
              </a:rPr>
              <a:t>temeljem Zakona o izvršavanju Državnog proračuna </a:t>
            </a:r>
            <a:r>
              <a:rPr lang="pl-PL" sz="3200" b="0" dirty="0" smtClean="0">
                <a:cs typeface="Arial" pitchFamily="34" charset="0"/>
              </a:rPr>
              <a:t>RH za 2017. </a:t>
            </a:r>
            <a:r>
              <a:rPr lang="pl-PL" sz="3200" b="0" dirty="0" smtClean="0">
                <a:cs typeface="Arial" pitchFamily="34" charset="0"/>
              </a:rPr>
              <a:t>godinu (3)</a:t>
            </a:r>
            <a:endParaRPr lang="pl-PL" sz="32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7524" y="1158775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 marL="0" indent="0">
              <a:spcBef>
                <a:spcPts val="600"/>
              </a:spcBef>
              <a:buClr>
                <a:schemeClr val="accent6"/>
              </a:buClr>
              <a:buSzPct val="100000"/>
              <a:buNone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136904" cy="2880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467544" y="1213767"/>
            <a:ext cx="8352928" cy="398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r>
              <a:rPr lang="hr-HR" sz="1600" kern="0" dirty="0" smtClean="0"/>
              <a:t>Struktura pomoći jedinicama područne (regionalne) samouprave za 2017. godinu</a:t>
            </a:r>
            <a:endParaRPr lang="hr-HR" sz="1600" kern="0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3843"/>
            <a:ext cx="8537611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412776"/>
            <a:ext cx="8136904" cy="5192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7150"/>
            <a:ext cx="89376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600" b="0" dirty="0">
                <a:cs typeface="Arial" pitchFamily="34" charset="0"/>
              </a:rPr>
              <a:t>Kompenzacijske mjere </a:t>
            </a:r>
            <a:r>
              <a:rPr lang="pl-PL" sz="3600" b="0" dirty="0" smtClean="0">
                <a:cs typeface="Arial" pitchFamily="34" charset="0"/>
              </a:rPr>
              <a:t>u </a:t>
            </a:r>
            <a:r>
              <a:rPr lang="pl-PL" sz="3600" b="0" dirty="0">
                <a:cs typeface="Arial" pitchFamily="34" charset="0"/>
              </a:rPr>
              <a:t>2017. </a:t>
            </a:r>
            <a:r>
              <a:rPr lang="pl-PL" sz="3600" b="0" dirty="0" smtClean="0">
                <a:cs typeface="Arial" pitchFamily="34" charset="0"/>
              </a:rPr>
              <a:t>godini (1)</a:t>
            </a:r>
            <a:endParaRPr lang="pl-PL" sz="36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064896" cy="53369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/>
              <a:t>Zbog </a:t>
            </a:r>
            <a:r>
              <a:rPr lang="hr-HR" sz="2400" b="1" dirty="0"/>
              <a:t>izmjena u sustavu poreza na dohodak</a:t>
            </a:r>
            <a:r>
              <a:rPr lang="hr-HR" sz="2400" dirty="0"/>
              <a:t> </a:t>
            </a:r>
            <a:r>
              <a:rPr lang="hr-HR" sz="2400" dirty="0" smtClean="0"/>
              <a:t>u </a:t>
            </a:r>
            <a:r>
              <a:rPr lang="hr-HR" sz="2400" dirty="0" smtClean="0"/>
              <a:t>2017. godini </a:t>
            </a:r>
            <a:r>
              <a:rPr lang="hr-HR" sz="2400" b="1" dirty="0" smtClean="0"/>
              <a:t>predviđa se </a:t>
            </a:r>
            <a:r>
              <a:rPr lang="hr-HR" sz="2400" b="1" dirty="0" smtClean="0"/>
              <a:t>manje ostvarenje </a:t>
            </a:r>
            <a:r>
              <a:rPr lang="hr-HR" sz="2400" b="1" dirty="0"/>
              <a:t>prihoda </a:t>
            </a:r>
            <a:r>
              <a:rPr lang="hr-HR" sz="2400" dirty="0"/>
              <a:t>JLP(R)S po </a:t>
            </a:r>
            <a:r>
              <a:rPr lang="hr-HR" sz="2400" dirty="0"/>
              <a:t>toj </a:t>
            </a:r>
            <a:r>
              <a:rPr lang="hr-HR" sz="2400" dirty="0" smtClean="0"/>
              <a:t>osnovi  </a:t>
            </a:r>
            <a:endParaRPr lang="hr-HR" sz="2400" dirty="0"/>
          </a:p>
          <a:p>
            <a:pPr marL="342000" lvl="1" indent="-342000">
              <a:spcBef>
                <a:spcPts val="12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Tijekom </a:t>
            </a:r>
            <a:r>
              <a:rPr lang="hr-HR" sz="2400" b="1" dirty="0"/>
              <a:t>2017. godine iz državnog </a:t>
            </a:r>
            <a:r>
              <a:rPr lang="hr-HR" sz="2400" b="1" dirty="0" smtClean="0"/>
              <a:t>proračuna</a:t>
            </a:r>
            <a:r>
              <a:rPr lang="hr-HR" sz="2400" dirty="0" smtClean="0"/>
              <a:t>, </a:t>
            </a:r>
            <a:r>
              <a:rPr lang="hr-HR" sz="2400" dirty="0"/>
              <a:t>s </a:t>
            </a:r>
            <a:r>
              <a:rPr lang="hr-HR" sz="2400" dirty="0" smtClean="0"/>
              <a:t>pozicije </a:t>
            </a:r>
            <a:r>
              <a:rPr lang="hr-HR" sz="2400" dirty="0"/>
              <a:t>Ministarstva financija, </a:t>
            </a:r>
            <a:r>
              <a:rPr lang="hr-HR" sz="2400" b="1" dirty="0"/>
              <a:t>isplaćivat će se pomoći</a:t>
            </a:r>
            <a:r>
              <a:rPr lang="hr-HR" sz="2400" dirty="0"/>
              <a:t> </a:t>
            </a:r>
            <a:r>
              <a:rPr lang="hr-HR" sz="2400" dirty="0" smtClean="0"/>
              <a:t>svim </a:t>
            </a:r>
            <a:r>
              <a:rPr lang="hr-HR" sz="2400" dirty="0"/>
              <a:t>JLP(R)S </a:t>
            </a:r>
            <a:r>
              <a:rPr lang="hr-HR" sz="2400" b="1" dirty="0"/>
              <a:t>kao kompenzacijska mjera </a:t>
            </a:r>
            <a:r>
              <a:rPr lang="hr-HR" sz="2400" dirty="0"/>
              <a:t>za fiskalne učinke izmjena u sustavu poreza na dohodak 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b="1" dirty="0" smtClean="0"/>
              <a:t>Iznos </a:t>
            </a:r>
            <a:r>
              <a:rPr lang="hr-HR" sz="2400" b="1" dirty="0"/>
              <a:t>pomoći </a:t>
            </a:r>
            <a:r>
              <a:rPr lang="hr-HR" sz="2400" dirty="0" smtClean="0"/>
              <a:t>=&gt; </a:t>
            </a:r>
            <a:r>
              <a:rPr lang="hr-HR" sz="2400" b="1" dirty="0" smtClean="0"/>
              <a:t>razlika </a:t>
            </a:r>
            <a:r>
              <a:rPr lang="hr-HR" sz="2400" b="1" dirty="0"/>
              <a:t>između prihoda od poreza na dohodak koji je jedinica ostvarivala tijekom 2016. godine </a:t>
            </a:r>
            <a:r>
              <a:rPr lang="hr-HR" sz="2400" dirty="0"/>
              <a:t>i</a:t>
            </a:r>
            <a:r>
              <a:rPr lang="hr-HR" sz="2400" b="1" dirty="0"/>
              <a:t> prihoda od poreza na dohodak koji će ostvarivati tijekom 2017. </a:t>
            </a:r>
            <a:r>
              <a:rPr lang="hr-HR" sz="2400" b="1" dirty="0" smtClean="0"/>
              <a:t>godine</a:t>
            </a:r>
            <a:endParaRPr lang="hr-HR" sz="2400" b="1" dirty="0"/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784975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Sadržaj prezentacije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908720"/>
            <a:ext cx="8352928" cy="55446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hr-HR" sz="2400" dirty="0">
                <a:cs typeface="Arial" pitchFamily="34" charset="0"/>
              </a:rPr>
              <a:t>Općenito o </a:t>
            </a:r>
            <a:r>
              <a:rPr lang="hr-HR" sz="2400" dirty="0" smtClean="0">
                <a:cs typeface="Arial" pitchFamily="34" charset="0"/>
              </a:rPr>
              <a:t>lokalnoj razini vlasti u </a:t>
            </a:r>
            <a:r>
              <a:rPr lang="hr-HR" sz="2400" dirty="0">
                <a:cs typeface="Arial" pitchFamily="34" charset="0"/>
              </a:rPr>
              <a:t>Republici </a:t>
            </a:r>
            <a:r>
              <a:rPr lang="hr-HR" sz="2400" dirty="0" smtClean="0">
                <a:cs typeface="Arial" pitchFamily="34" charset="0"/>
              </a:rPr>
              <a:t>Hrvatskoj</a:t>
            </a:r>
            <a:endParaRPr lang="hr-HR" sz="2400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cs typeface="Arial" pitchFamily="34" charset="0"/>
              </a:rPr>
              <a:t>Financiranje jedinica područne (regionalne) samouprave </a:t>
            </a:r>
            <a:endParaRPr lang="hr-HR" sz="2400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cs typeface="Arial" pitchFamily="34" charset="0"/>
              </a:rPr>
              <a:t>Ukupni prihodi </a:t>
            </a:r>
            <a:r>
              <a:rPr lang="hr-HR" sz="2400" dirty="0">
                <a:cs typeface="Arial" pitchFamily="34" charset="0"/>
              </a:rPr>
              <a:t>jedinica područne (regionalne) </a:t>
            </a:r>
            <a:r>
              <a:rPr lang="hr-HR" sz="2400" dirty="0" smtClean="0">
                <a:cs typeface="Arial" pitchFamily="34" charset="0"/>
              </a:rPr>
              <a:t>samouprave i njihova struktura u 2016. godini </a:t>
            </a:r>
            <a:endParaRPr lang="hr-HR" sz="2400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cs typeface="Arial" pitchFamily="34" charset="0"/>
              </a:rPr>
              <a:t>Porez na dohodak i decentralizirane funkcije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Pomoći jedinicama</a:t>
            </a:r>
            <a:r>
              <a:rPr lang="hr-HR" sz="24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područne </a:t>
            </a: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(regionalne) samouprave temeljem Zakona o izvršavanju Državnog proračuna Republike </a:t>
            </a: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Hrvatske za 2017. godinu</a:t>
            </a:r>
            <a:endParaRPr lang="hr-HR" sz="24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pl-PL" sz="2400" dirty="0">
                <a:cs typeface="Arial" pitchFamily="34" charset="0"/>
              </a:rPr>
              <a:t>Kompenzacijske mjere u 2017. </a:t>
            </a:r>
            <a:r>
              <a:rPr lang="pl-PL" sz="2400" dirty="0" smtClean="0">
                <a:cs typeface="Arial" pitchFamily="34" charset="0"/>
              </a:rPr>
              <a:t>godini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pt-BR" sz="2400" dirty="0">
                <a:cs typeface="Arial" pitchFamily="34" charset="0"/>
              </a:rPr>
              <a:t>Novi zakon o financiranju</a:t>
            </a:r>
            <a:endParaRPr lang="pl-PL" sz="24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r>
              <a:rPr lang="hr-HR" sz="2400" dirty="0">
                <a:cs typeface="Arial" pitchFamily="34" charset="0"/>
              </a:rPr>
              <a:t>Strategija regionalnog razvoja Republike Hrvatske za razdoblje do kraja 2020. </a:t>
            </a:r>
            <a:endParaRPr lang="hr-HR" sz="2400" dirty="0" smtClean="0">
              <a:solidFill>
                <a:schemeClr val="accent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600" b="0" dirty="0">
                <a:cs typeface="Arial" pitchFamily="34" charset="0"/>
              </a:rPr>
              <a:t>Kompenzacijske mjere </a:t>
            </a:r>
            <a:r>
              <a:rPr lang="pl-PL" sz="3600" b="0" dirty="0" smtClean="0">
                <a:cs typeface="Arial" pitchFamily="34" charset="0"/>
              </a:rPr>
              <a:t>u </a:t>
            </a:r>
            <a:r>
              <a:rPr lang="pl-PL" sz="3600" b="0" dirty="0">
                <a:cs typeface="Arial" pitchFamily="34" charset="0"/>
              </a:rPr>
              <a:t>2017. </a:t>
            </a:r>
            <a:r>
              <a:rPr lang="pl-PL" sz="3600" b="0" dirty="0" smtClean="0">
                <a:cs typeface="Arial" pitchFamily="34" charset="0"/>
              </a:rPr>
              <a:t>godini (2)</a:t>
            </a:r>
            <a:endParaRPr lang="pl-PL" sz="36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8064896" cy="5048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/>
              <a:t>Zakonom </a:t>
            </a:r>
            <a:r>
              <a:rPr lang="hr-HR" sz="2400" dirty="0"/>
              <a:t>o izvršavanju Državnog proračuna Republike Hrvatske za 2017. </a:t>
            </a:r>
            <a:r>
              <a:rPr lang="hr-HR" sz="2400" dirty="0" smtClean="0"/>
              <a:t>godinu propisano je da će se </a:t>
            </a:r>
            <a:r>
              <a:rPr lang="hr-HR" sz="2400" b="1" dirty="0" smtClean="0"/>
              <a:t>navedena </a:t>
            </a:r>
            <a:r>
              <a:rPr lang="hr-HR" sz="2400" b="1" dirty="0" smtClean="0"/>
              <a:t>razlika (pomoći) </a:t>
            </a:r>
            <a:r>
              <a:rPr lang="hr-HR" sz="2400" b="1" dirty="0"/>
              <a:t>isplaćivat </a:t>
            </a:r>
            <a:r>
              <a:rPr lang="hr-HR" sz="2400" b="1" dirty="0" smtClean="0"/>
              <a:t>do </a:t>
            </a:r>
            <a:r>
              <a:rPr lang="hr-HR" sz="2400" b="1" dirty="0"/>
              <a:t>15. u mjesecu za prethodni mjesec </a:t>
            </a:r>
            <a:endParaRPr lang="hr-HR" sz="2400" b="1" dirty="0" smtClean="0"/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/>
              <a:t>U Državnom </a:t>
            </a:r>
            <a:r>
              <a:rPr lang="hr-HR" sz="2400" dirty="0"/>
              <a:t>proračunu Republike Hrvatske za 2017. godinu </a:t>
            </a:r>
            <a:r>
              <a:rPr lang="hr-HR" sz="2400" dirty="0" smtClean="0"/>
              <a:t>za tu namjenu planirana su sredstva u iznosu od </a:t>
            </a:r>
            <a:r>
              <a:rPr lang="hr-HR" sz="2400" b="1" dirty="0" smtClean="0"/>
              <a:t>1,325 mlrd. kuna</a:t>
            </a:r>
            <a:endParaRPr lang="hr-HR" sz="2400" b="1" dirty="0"/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/>
              <a:t>Sredstva su </a:t>
            </a:r>
            <a:r>
              <a:rPr lang="hr-HR" sz="2400" b="1" dirty="0" smtClean="0"/>
              <a:t>nenamjenska</a:t>
            </a:r>
            <a:r>
              <a:rPr lang="hr-HR" sz="2400" dirty="0" smtClean="0"/>
              <a:t> i </a:t>
            </a:r>
            <a:r>
              <a:rPr lang="hr-HR" sz="2400" b="1" dirty="0" smtClean="0"/>
              <a:t>ulaze u osnovicu </a:t>
            </a:r>
            <a:r>
              <a:rPr lang="hr-HR" sz="2400" dirty="0" smtClean="0"/>
              <a:t>(prihode poslovanja) </a:t>
            </a:r>
            <a:r>
              <a:rPr lang="hr-HR" sz="2400" b="1" dirty="0" smtClean="0"/>
              <a:t>za izračun mase sredstava </a:t>
            </a:r>
            <a:r>
              <a:rPr lang="hr-HR" sz="2400" dirty="0" smtClean="0"/>
              <a:t>za plaće zaposlenih u JLP(R)S </a:t>
            </a:r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3920" y="1205136"/>
            <a:ext cx="8496944" cy="540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sz="3600" b="0" dirty="0">
                <a:cs typeface="Arial" pitchFamily="34" charset="0"/>
              </a:rPr>
              <a:t>Novi zakon o </a:t>
            </a:r>
            <a:r>
              <a:rPr lang="pt-BR" sz="3600" b="0" dirty="0" smtClean="0">
                <a:cs typeface="Arial" pitchFamily="34" charset="0"/>
              </a:rPr>
              <a:t>financiranju </a:t>
            </a:r>
            <a:r>
              <a:rPr lang="hr-HR" sz="3600" b="0" dirty="0" smtClean="0">
                <a:cs typeface="Arial" pitchFamily="34" charset="0"/>
              </a:rPr>
              <a:t>(1)</a:t>
            </a:r>
            <a:r>
              <a:rPr lang="pt-BR" sz="3600" b="0" dirty="0" smtClean="0">
                <a:cs typeface="Arial" pitchFamily="34" charset="0"/>
              </a:rPr>
              <a:t> </a:t>
            </a:r>
            <a:endParaRPr lang="pl-PL" sz="36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064896" cy="51125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Tijekom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2017. godine izradit će se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prijedlog novog zakona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o financiranju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JLP(R)S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njime će se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na sveobuhvatan način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 urediti novi model financiranja poslova iz samoupravnog djelokruga JLP(R)S </a:t>
            </a:r>
          </a:p>
          <a:p>
            <a:pPr lvl="2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planira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se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nova raspodjela poreza na dohodak </a:t>
            </a:r>
          </a:p>
          <a:p>
            <a:pPr lvl="2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planira se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novi način dodjele pomoći </a:t>
            </a:r>
            <a:r>
              <a:rPr lang="hr-HR" sz="2400" dirty="0"/>
              <a:t>=&gt;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pomoć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fiskalnog izravnanja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-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riješit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će osnovni problem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koji se pojavio u sustavu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postojeće dodjele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pomoći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=&gt;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poistovjećivanje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politike regionalnog razvoja s politikom fiskalnog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izravnanja  </a:t>
            </a:r>
            <a:endParaRPr lang="hr-HR" altLang="sr-Latn-RS" sz="2400" dirty="0">
              <a:ea typeface="Verdana" pitchFamily="34" charset="0"/>
              <a:cs typeface="Arial" pitchFamily="34" charset="0"/>
            </a:endParaRPr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sz="3600" b="0" dirty="0">
                <a:cs typeface="Arial" pitchFamily="34" charset="0"/>
              </a:rPr>
              <a:t>Novi zakon o financiranju </a:t>
            </a:r>
            <a:r>
              <a:rPr lang="hr-HR" sz="3600" b="0" dirty="0" smtClean="0">
                <a:cs typeface="Arial" pitchFamily="34" charset="0"/>
              </a:rPr>
              <a:t>(</a:t>
            </a:r>
            <a:r>
              <a:rPr lang="hr-HR" sz="3600" b="0" dirty="0" smtClean="0">
                <a:cs typeface="Arial" pitchFamily="34" charset="0"/>
              </a:rPr>
              <a:t>2)</a:t>
            </a:r>
            <a:r>
              <a:rPr lang="pt-BR" sz="3600" b="0" dirty="0" smtClean="0">
                <a:cs typeface="Arial" pitchFamily="34" charset="0"/>
              </a:rPr>
              <a:t> </a:t>
            </a:r>
            <a:endParaRPr lang="pl-PL" sz="36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560" y="1052736"/>
            <a:ext cx="813690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 smtClean="0"/>
          </a:p>
          <a:p>
            <a:pPr algn="just"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7560840" cy="51125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Plan je da se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pomoći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fiskalnog izravnanja od 2018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. godine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temelje na: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Blip>
                <a:blip r:embed="rId3"/>
              </a:buBlip>
            </a:pP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razlici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kapaciteta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maksimalno mogućeg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ostvarenja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prihoda od poreza i prireza na dohodak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po </a:t>
            </a:r>
            <a:r>
              <a:rPr lang="hr-HR" altLang="sr-Latn-RS" sz="2400" b="1" dirty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stanovniku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općine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/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grada/županije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i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referentne vrijednosti </a:t>
            </a:r>
            <a:r>
              <a:rPr lang="hr-HR" altLang="sr-Latn-RS" sz="2400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rPr>
              <a:t>(75% </a:t>
            </a:r>
            <a:r>
              <a:rPr lang="hr-HR" altLang="sr-Latn-RS" sz="2400" dirty="0" smtClean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rPr>
              <a:t>prosjeka)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maksimalno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mogućeg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ostvarenja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prihoda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od poreza i prireza na dohodak </a:t>
            </a:r>
            <a:r>
              <a:rPr lang="hr-HR" altLang="sr-Latn-RS" sz="2400" b="1" dirty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po </a:t>
            </a:r>
            <a:r>
              <a:rPr lang="hr-HR" altLang="sr-Latn-RS" sz="2400" b="1" dirty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stanovniku za sve 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općine/gradove/županije,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a</a:t>
            </a:r>
            <a:r>
              <a:rPr lang="hr-HR" altLang="sr-Latn-RS" sz="2400" b="1" dirty="0" smtClean="0">
                <a:solidFill>
                  <a:srgbClr val="0070C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koja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se utvrđuje temeljem podatka o izvršenju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proračuna,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 primjerice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u zadnjih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pet godina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hr-HR" altLang="sr-Latn-RS" dirty="0">
              <a:latin typeface="Verdana" pitchFamily="34" charset="0"/>
            </a:endParaRPr>
          </a:p>
          <a:p>
            <a:pPr marL="0" lvl="2" indent="0">
              <a:spcBef>
                <a:spcPts val="600"/>
              </a:spcBef>
              <a:buClr>
                <a:srgbClr val="0070C0"/>
              </a:buClr>
              <a:buSzPct val="100000"/>
              <a:buNone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sz="3600" b="0" dirty="0">
                <a:cs typeface="Arial" pitchFamily="34" charset="0"/>
              </a:rPr>
              <a:t>Novi zakon o financiranju </a:t>
            </a:r>
            <a:r>
              <a:rPr lang="hr-HR" sz="3600" b="0" dirty="0" smtClean="0">
                <a:cs typeface="Arial" pitchFamily="34" charset="0"/>
              </a:rPr>
              <a:t>(3)</a:t>
            </a:r>
            <a:r>
              <a:rPr lang="pt-BR" sz="3600" b="0" dirty="0" smtClean="0">
                <a:cs typeface="Arial" pitchFamily="34" charset="0"/>
              </a:rPr>
              <a:t> </a:t>
            </a:r>
            <a:endParaRPr lang="pl-PL" sz="3600" b="0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052736"/>
            <a:ext cx="8496944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dirty="0" smtClean="0"/>
          </a:p>
          <a:p>
            <a:pPr marL="0" indent="0" algn="just">
              <a:spcBef>
                <a:spcPts val="600"/>
              </a:spcBef>
              <a:buClr>
                <a:schemeClr val="accent6"/>
              </a:buClr>
              <a:buSzPct val="100000"/>
              <a:buNone/>
              <a:defRPr/>
            </a:pPr>
            <a:endParaRPr lang="hr-HR" sz="2200" b="1" dirty="0" smtClean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0075" y="1268760"/>
            <a:ext cx="7920880" cy="53369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Ovakvim načinom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dodjele pomoći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cilj je postići:</a:t>
            </a:r>
            <a:endParaRPr lang="hr-HR" altLang="sr-Latn-RS" sz="2400" b="1" dirty="0">
              <a:ea typeface="Verdana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jednostavniji i razumljiviji sustav dodjele pomoći </a:t>
            </a:r>
            <a:r>
              <a:rPr lang="vi-VN" altLang="sr-Latn-RS" sz="2400" dirty="0">
                <a:ea typeface="Verdana" pitchFamily="34" charset="0"/>
                <a:cs typeface="Arial" pitchFamily="34" charset="0"/>
              </a:rPr>
              <a:t>JLP(R)S </a:t>
            </a:r>
            <a:r>
              <a:rPr lang="hr-HR" altLang="sr-Latn-RS" sz="2400" dirty="0">
                <a:ea typeface="Verdana" pitchFamily="34" charset="0"/>
                <a:cs typeface="Arial" pitchFamily="34" charset="0"/>
              </a:rPr>
              <a:t>iz državnog </a:t>
            </a:r>
            <a:r>
              <a:rPr lang="hr-HR" altLang="sr-Latn-RS" sz="2400" dirty="0" smtClean="0">
                <a:ea typeface="Verdana" pitchFamily="34" charset="0"/>
                <a:cs typeface="Arial" pitchFamily="34" charset="0"/>
              </a:rPr>
              <a:t>proračuna, </a:t>
            </a:r>
            <a:r>
              <a:rPr lang="hr-HR" altLang="sr-Latn-RS" sz="2400" b="1" dirty="0">
                <a:ea typeface="Verdana" pitchFamily="34" charset="0"/>
                <a:cs typeface="Arial" pitchFamily="34" charset="0"/>
              </a:rPr>
              <a:t>s jasno utvrđenim </a:t>
            </a:r>
            <a:r>
              <a:rPr lang="hr-HR" altLang="sr-Latn-RS" sz="2400" b="1" dirty="0" smtClean="0">
                <a:ea typeface="Verdana" pitchFamily="34" charset="0"/>
                <a:cs typeface="Arial" pitchFamily="34" charset="0"/>
              </a:rPr>
              <a:t>kriterijima</a:t>
            </a:r>
            <a:endParaRPr lang="hr-HR" altLang="sr-Latn-RS" sz="2400" dirty="0">
              <a:ea typeface="Verdana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omogućiti </a:t>
            </a:r>
            <a:r>
              <a:rPr lang="vi-VN" altLang="sr-Latn-RS" sz="2400" dirty="0">
                <a:cs typeface="Arial" pitchFamily="34" charset="0"/>
              </a:rPr>
              <a:t>JLP(R)S</a:t>
            </a: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pružanje </a:t>
            </a:r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usporedive razine javnih usluga uz podjednako porezno </a:t>
            </a:r>
            <a:r>
              <a:rPr lang="hr-HR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opterećenje</a:t>
            </a:r>
            <a:endParaRPr lang="hr-HR" altLang="sr-Latn-RS" sz="2400" b="1" dirty="0" smtClean="0">
              <a:ea typeface="Verdana" pitchFamily="34" charset="0"/>
              <a:cs typeface="Arial" pitchFamily="34" charset="0"/>
            </a:endParaRPr>
          </a:p>
          <a:p>
            <a:pPr marL="342000" lvl="1" indent="-3420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Uz novi zakon o financiranju potrebno je da se, u </a:t>
            </a: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okviru drugih zakonskih </a:t>
            </a: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propisa, </a:t>
            </a:r>
            <a:r>
              <a:rPr lang="hr-HR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povede </a:t>
            </a:r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računa o dodatnim </a:t>
            </a:r>
            <a:r>
              <a:rPr lang="hr-HR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sredstvima za poticanje </a:t>
            </a:r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regionalnog razvoja </a:t>
            </a:r>
            <a:r>
              <a:rPr lang="hr-HR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demografske obnove</a:t>
            </a: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vi-VN" altLang="sr-Latn-RS" sz="2400" dirty="0" smtClean="0">
                <a:cs typeface="Arial" pitchFamily="34" charset="0"/>
              </a:rPr>
              <a:t>JLP(R)S </a:t>
            </a:r>
            <a:r>
              <a:rPr lang="hr-HR" altLang="sr-Latn-RS" dirty="0">
                <a:latin typeface="Verdana" pitchFamily="34" charset="0"/>
              </a:rPr>
              <a:t>	</a:t>
            </a:r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88640"/>
            <a:ext cx="8856538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3600" b="0" dirty="0">
                <a:cs typeface="Arial" pitchFamily="34" charset="0"/>
              </a:rPr>
              <a:t>Strategija regionalnog razvoja Republike Hrvatske za razdoblje do kraja 2020. godine</a:t>
            </a:r>
            <a:endParaRPr lang="hr-HR" sz="3600" b="0" dirty="0" smtClean="0"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1484784"/>
            <a:ext cx="7992888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hr-HR" sz="2400" dirty="0">
                <a:cs typeface="Arial" pitchFamily="34" charset="0"/>
              </a:rPr>
              <a:t>Strategijom </a:t>
            </a:r>
            <a:r>
              <a:rPr lang="hr-HR" sz="2400" dirty="0"/>
              <a:t>regionalnog razvoja Republike Hrvatske za razdoblje do kraja 2020. godine </a:t>
            </a:r>
            <a:r>
              <a:rPr lang="hr-HR" sz="2400" dirty="0">
                <a:cs typeface="Arial" pitchFamily="34" charset="0"/>
              </a:rPr>
              <a:t>predviđena: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cs typeface="Arial" pitchFamily="34" charset="0"/>
              </a:rPr>
              <a:t> </a:t>
            </a:r>
            <a:r>
              <a:rPr lang="hr-HR" sz="2200" dirty="0">
                <a:cs typeface="Arial" pitchFamily="34" charset="0"/>
              </a:rPr>
              <a:t>su</a:t>
            </a:r>
            <a:r>
              <a:rPr lang="hr-HR" sz="2200" b="1" dirty="0">
                <a:cs typeface="Arial" pitchFamily="34" charset="0"/>
              </a:rPr>
              <a:t> tri strateška cilja</a:t>
            </a:r>
            <a:endParaRPr lang="hr-HR" sz="2200" dirty="0">
              <a:cs typeface="Arial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cs typeface="Arial" pitchFamily="34" charset="0"/>
              </a:rPr>
              <a:t> svaki od tri predložena strateška cilja </a:t>
            </a:r>
            <a:r>
              <a:rPr lang="hr-HR" sz="2000" b="1" dirty="0">
                <a:cs typeface="Arial" pitchFamily="34" charset="0"/>
              </a:rPr>
              <a:t>ima po tri prioriteta,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cs typeface="Arial" pitchFamily="34" charset="0"/>
              </a:rPr>
              <a:t> prioriteti se ostvaruju kroz </a:t>
            </a:r>
            <a:r>
              <a:rPr lang="hr-HR" sz="2000" b="1" dirty="0">
                <a:cs typeface="Arial" pitchFamily="34" charset="0"/>
              </a:rPr>
              <a:t>niz mjera </a:t>
            </a:r>
            <a:r>
              <a:rPr lang="hr-HR" sz="2000" dirty="0">
                <a:cs typeface="Arial" pitchFamily="34" charset="0"/>
              </a:rPr>
              <a:t>(broj mjera varira od dvije do pet mjera po prioritetu)     </a:t>
            </a:r>
          </a:p>
          <a:p>
            <a:pPr marL="90000" lvl="1" indent="-342900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hr-HR" sz="2400" b="1" dirty="0">
                <a:cs typeface="Arial" pitchFamily="34" charset="0"/>
              </a:rPr>
              <a:t>Tri strateška cilja su:</a:t>
            </a:r>
          </a:p>
          <a:p>
            <a:pPr marL="741600" lvl="1" indent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hr-HR" sz="2200" dirty="0"/>
              <a:t>1. Povećanje kvalitete življenja poticanjem održivog teritorijalnog razvoja</a:t>
            </a:r>
          </a:p>
          <a:p>
            <a:pPr marL="741600" lvl="1" indent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hr-HR" sz="2200" dirty="0">
                <a:cs typeface="Arial" pitchFamily="34" charset="0"/>
              </a:rPr>
              <a:t>2. Povećanje konkurentnosti regionalnog gospodarstva i zaposlenosti </a:t>
            </a:r>
          </a:p>
          <a:p>
            <a:pPr marL="741600" lvl="1" indent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hr-HR" sz="2200" dirty="0"/>
              <a:t>3. Sustavno upravljanje regionalnim razvojem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altLang="sr-Latn-RS" dirty="0"/>
              <a:t>	</a:t>
            </a:r>
          </a:p>
          <a:p>
            <a:pPr marL="342000" lvl="2" indent="-3420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200" kern="0" dirty="0" smtClean="0"/>
          </a:p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1440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3600" b="0" dirty="0">
                <a:cs typeface="Arial" pitchFamily="34" charset="0"/>
              </a:rPr>
              <a:t>1. </a:t>
            </a:r>
            <a:r>
              <a:rPr lang="nn-NO" sz="3600" b="0" dirty="0">
                <a:cs typeface="Arial" pitchFamily="34" charset="0"/>
              </a:rPr>
              <a:t>Prijedlog strateških ciljeva, prioriteta i mjera</a:t>
            </a:r>
            <a:endParaRPr lang="hr-HR" sz="3600" b="0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2593"/>
            <a:ext cx="8856984" cy="604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1440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2. </a:t>
            </a:r>
            <a:r>
              <a:rPr lang="nn-NO" sz="3600" b="0" dirty="0">
                <a:cs typeface="Arial" pitchFamily="34" charset="0"/>
              </a:rPr>
              <a:t>Prijedlog strateških ciljeva, prioriteta i mjera</a:t>
            </a:r>
            <a:endParaRPr lang="hr-HR" sz="3600" b="0" dirty="0" smtClean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0" y="620689"/>
            <a:ext cx="88646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1440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3. </a:t>
            </a:r>
            <a:r>
              <a:rPr lang="nn-NO" sz="3600" b="0" dirty="0">
                <a:cs typeface="Arial" pitchFamily="34" charset="0"/>
              </a:rPr>
              <a:t>Prijedlog strateških ciljeva, prioriteta i mjera</a:t>
            </a:r>
            <a:endParaRPr lang="hr-HR" sz="3600" b="0" dirty="0" smtClean="0"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06071" cy="617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1440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r-HR" sz="3600" b="0" dirty="0">
                <a:cs typeface="Arial" pitchFamily="34" charset="0"/>
              </a:rPr>
              <a:t>Devet prioriteta - sažetak</a:t>
            </a:r>
            <a:endParaRPr lang="hr-HR" sz="3600" b="0" dirty="0" smtClean="0"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61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1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r-HR" sz="3600" b="0" dirty="0">
                <a:cs typeface="Arial" pitchFamily="34" charset="0"/>
              </a:rPr>
              <a:t>Provedba strateških ciljeva, prioriteta i mjera </a:t>
            </a:r>
            <a:endParaRPr lang="hr-HR" sz="3600" b="0" dirty="0" smtClean="0"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836712"/>
            <a:ext cx="8424936" cy="5832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itchFamily="18" charset="2"/>
              <a:buChar char="¨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vi-VN" sz="2400" b="1" dirty="0">
                <a:cs typeface="Arial" pitchFamily="34" charset="0"/>
              </a:rPr>
              <a:t>Provedba </a:t>
            </a:r>
            <a:r>
              <a:rPr lang="vi-VN" sz="2400" dirty="0">
                <a:cs typeface="Arial" pitchFamily="34" charset="0"/>
              </a:rPr>
              <a:t>strateških ciljeva, prioriteta i mjera </a:t>
            </a:r>
            <a:r>
              <a:rPr lang="vi-VN" sz="2400" b="1" dirty="0">
                <a:cs typeface="Arial" pitchFamily="34" charset="0"/>
              </a:rPr>
              <a:t>ovisi o suradnji između</a:t>
            </a:r>
            <a:r>
              <a:rPr lang="hr-HR" sz="2400" b="1" dirty="0"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tijela državne </a:t>
            </a:r>
            <a:r>
              <a:rPr lang="vi-VN" sz="2200" dirty="0" smtClean="0">
                <a:cs typeface="Arial" pitchFamily="34" charset="0"/>
              </a:rPr>
              <a:t>uprave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altLang="sr-Latn-RS" sz="2200" b="1" dirty="0">
                <a:ea typeface="Verdana" pitchFamily="34" charset="0"/>
                <a:cs typeface="Arial" pitchFamily="34" charset="0"/>
              </a:rPr>
              <a:t>JLP(R)S </a:t>
            </a:r>
            <a:endParaRPr lang="hr-HR" altLang="sr-Latn-RS" sz="2200" b="1" dirty="0" smtClean="0">
              <a:ea typeface="Verdana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200" dirty="0" smtClean="0">
                <a:cs typeface="Arial" pitchFamily="34" charset="0"/>
              </a:rPr>
              <a:t>gospodarskih </a:t>
            </a:r>
            <a:r>
              <a:rPr lang="vi-VN" sz="2200" dirty="0" smtClean="0">
                <a:cs typeface="Arial" pitchFamily="34" charset="0"/>
              </a:rPr>
              <a:t>subjekata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znanstvene </a:t>
            </a:r>
            <a:r>
              <a:rPr lang="vi-VN" sz="2200" dirty="0" smtClean="0">
                <a:cs typeface="Arial" pitchFamily="34" charset="0"/>
              </a:rPr>
              <a:t>zajednice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socijalnih partnera </a:t>
            </a:r>
            <a:r>
              <a:rPr lang="vi-VN" sz="2200" dirty="0" smtClean="0">
                <a:cs typeface="Arial" pitchFamily="34" charset="0"/>
              </a:rPr>
              <a:t>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organizacija civilnog društva </a:t>
            </a:r>
            <a:endParaRPr lang="hr-HR" sz="2200" dirty="0">
              <a:cs typeface="Arial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vi-VN" sz="2000" dirty="0">
                <a:cs typeface="Arial" pitchFamily="34" charset="0"/>
              </a:rPr>
              <a:t>a </a:t>
            </a:r>
            <a:r>
              <a:rPr lang="vi-VN" sz="2000" b="1" dirty="0">
                <a:cs typeface="Arial" pitchFamily="34" charset="0"/>
              </a:rPr>
              <a:t>sve u svrhu zadovoljenja potreba građana na svom </a:t>
            </a:r>
            <a:r>
              <a:rPr lang="vi-VN" sz="2000" b="1" dirty="0" smtClean="0">
                <a:cs typeface="Arial" pitchFamily="34" charset="0"/>
              </a:rPr>
              <a:t>području</a:t>
            </a:r>
            <a:endParaRPr lang="hr-HR" sz="2000" b="1" dirty="0" smtClean="0">
              <a:cs typeface="Arial" pitchFamily="34" charset="0"/>
            </a:endParaRPr>
          </a:p>
          <a:p>
            <a:pPr marL="342000" lvl="2" indent="-342000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200" dirty="0" smtClean="0"/>
              <a:t>Nacrt </a:t>
            </a:r>
            <a:r>
              <a:rPr lang="hr-HR" sz="2200" dirty="0"/>
              <a:t>konačnog prijedloga strategije regionalnog razvoja Republike Hrvatske za razdoblje do kraja 2020. </a:t>
            </a:r>
            <a:r>
              <a:rPr lang="hr-HR" sz="2200" dirty="0" smtClean="0"/>
              <a:t>godine, 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</a:rPr>
              <a:t>iz siječnja 2017. godine,</a:t>
            </a:r>
            <a:r>
              <a:rPr lang="hr-HR" sz="2200" dirty="0" smtClean="0"/>
              <a:t> je na internetskim stranicama MRRFEU: </a:t>
            </a:r>
          </a:p>
          <a:p>
            <a:pPr marL="342000" lvl="2" indent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hr-HR" sz="2000" dirty="0" smtClean="0"/>
              <a:t>https</a:t>
            </a:r>
            <a:r>
              <a:rPr lang="hr-HR" sz="2000" dirty="0"/>
              <a:t>://razvoj.gov.hr/o-ministarstvu/djelokrug-1939/regionalni-razvoj/razvojne-strategije/strategija-regionalnoga-razvoja-republike-hrvatske-za-razdoblje-do-kraja-2020-godine/3244</a:t>
            </a:r>
          </a:p>
          <a:p>
            <a:pPr marL="342000" lvl="2" indent="-342000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endParaRPr lang="hr-HR" sz="2400" dirty="0"/>
          </a:p>
          <a:p>
            <a:pPr marL="0" lvl="2" inden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endParaRPr lang="hr-HR" sz="2200" b="1" kern="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928992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600" b="0" dirty="0">
                <a:cs typeface="Arial" pitchFamily="34" charset="0"/>
              </a:rPr>
              <a:t>Lokalna </a:t>
            </a:r>
            <a:r>
              <a:rPr lang="hr-HR" sz="3600" b="0" dirty="0" smtClean="0">
                <a:cs typeface="Arial" pitchFamily="34" charset="0"/>
              </a:rPr>
              <a:t>razina vlasti </a:t>
            </a:r>
            <a:r>
              <a:rPr lang="hr-HR" sz="3600" b="0" dirty="0">
                <a:cs typeface="Arial" pitchFamily="34" charset="0"/>
              </a:rPr>
              <a:t>u Republici Hrvatskoj</a:t>
            </a:r>
            <a:endParaRPr lang="hr-HR" sz="3600" b="0" dirty="0" smtClean="0">
              <a:solidFill>
                <a:schemeClr val="accent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1268760"/>
            <a:ext cx="8064896" cy="51845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cs typeface="Arial" panose="020B0604020202020204" pitchFamily="34" charset="0"/>
              </a:rPr>
              <a:t>U </a:t>
            </a:r>
            <a:r>
              <a:rPr lang="hr-HR" sz="2400" dirty="0">
                <a:cs typeface="Arial" panose="020B0604020202020204" pitchFamily="34" charset="0"/>
              </a:rPr>
              <a:t>Republici Hrvatskoj su ustrojene </a:t>
            </a:r>
            <a:r>
              <a:rPr lang="hr-HR" sz="2400" b="1" dirty="0">
                <a:solidFill>
                  <a:srgbClr val="0070C0"/>
                </a:solidFill>
                <a:cs typeface="Arial" panose="020B0604020202020204" pitchFamily="34" charset="0"/>
              </a:rPr>
              <a:t>dvije razine vlasti: </a:t>
            </a:r>
            <a:r>
              <a:rPr lang="hr-HR" sz="2400" b="1" dirty="0">
                <a:cs typeface="Arial" panose="020B0604020202020204" pitchFamily="34" charset="0"/>
              </a:rPr>
              <a:t>državna i </a:t>
            </a:r>
            <a:r>
              <a:rPr lang="hr-HR" sz="2400" b="1" dirty="0" smtClean="0">
                <a:cs typeface="Arial" panose="020B0604020202020204" pitchFamily="34" charset="0"/>
              </a:rPr>
              <a:t>lokalna vlast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cs typeface="Arial" pitchFamily="34" charset="0"/>
              </a:rPr>
              <a:t>Republika Hrvatska ima </a:t>
            </a:r>
            <a:r>
              <a:rPr lang="hr-H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dva tipa lokalne vlasti</a:t>
            </a:r>
            <a:r>
              <a:rPr lang="hr-HR" sz="2400" dirty="0" smtClean="0"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dirty="0" smtClean="0">
                <a:cs typeface="Arial" panose="020B0604020202020204" pitchFamily="34" charset="0"/>
              </a:rPr>
              <a:t>županije</a:t>
            </a:r>
            <a:r>
              <a:rPr lang="hr-HR" sz="2400" dirty="0" smtClean="0">
                <a:cs typeface="Arial" pitchFamily="34" charset="0"/>
              </a:rPr>
              <a:t> </a:t>
            </a:r>
            <a:r>
              <a:rPr lang="hr-HR" sz="2400" dirty="0">
                <a:cs typeface="Arial" pitchFamily="34" charset="0"/>
              </a:rPr>
              <a:t>[jedinice područne (regionalne) </a:t>
            </a:r>
            <a:r>
              <a:rPr lang="hr-HR" sz="2400" dirty="0" smtClean="0">
                <a:cs typeface="Arial" pitchFamily="34" charset="0"/>
              </a:rPr>
              <a:t>samouprave - JP(R)S] </a:t>
            </a:r>
            <a:endParaRPr lang="hr-HR" sz="24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dirty="0">
                <a:cs typeface="Arial" panose="020B0604020202020204" pitchFamily="34" charset="0"/>
              </a:rPr>
              <a:t>gradovi i općine </a:t>
            </a:r>
            <a:r>
              <a:rPr lang="hr-HR" sz="2400" dirty="0">
                <a:cs typeface="Arial" panose="020B0604020202020204" pitchFamily="34" charset="0"/>
              </a:rPr>
              <a:t>(jedinice lokalne </a:t>
            </a:r>
            <a:r>
              <a:rPr lang="hr-HR" sz="2400" dirty="0" smtClean="0">
                <a:cs typeface="Arial" panose="020B0604020202020204" pitchFamily="34" charset="0"/>
              </a:rPr>
              <a:t>samouprave - LS)</a:t>
            </a:r>
            <a:endParaRPr lang="hr-HR" sz="2400" dirty="0">
              <a:cs typeface="Arial" panose="020B0604020202020204" pitchFamily="34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400" dirty="0">
                <a:cs typeface="Arial" panose="020B0604020202020204" pitchFamily="34" charset="0"/>
              </a:rPr>
              <a:t>U Republici Hrvatskoj ima </a:t>
            </a:r>
            <a:r>
              <a:rPr lang="hr-HR" sz="2400" b="1" dirty="0">
                <a:cs typeface="Arial" panose="020B0604020202020204" pitchFamily="34" charset="0"/>
              </a:rPr>
              <a:t>20 županija</a:t>
            </a:r>
            <a:r>
              <a:rPr lang="hr-HR" sz="2400" dirty="0">
                <a:cs typeface="Arial" panose="020B0604020202020204" pitchFamily="34" charset="0"/>
              </a:rPr>
              <a:t>, </a:t>
            </a:r>
            <a:r>
              <a:rPr lang="hr-HR" sz="2400" b="1" dirty="0">
                <a:cs typeface="Arial" panose="020B0604020202020204" pitchFamily="34" charset="0"/>
              </a:rPr>
              <a:t>Grad Zagreb </a:t>
            </a:r>
            <a:r>
              <a:rPr lang="hr-HR" sz="2400" dirty="0">
                <a:cs typeface="Arial" panose="020B0604020202020204" pitchFamily="34" charset="0"/>
              </a:rPr>
              <a:t>koji ima status županije i grada, </a:t>
            </a:r>
            <a:r>
              <a:rPr lang="hr-HR" sz="2400" b="1" dirty="0">
                <a:cs typeface="Arial" panose="020B0604020202020204" pitchFamily="34" charset="0"/>
              </a:rPr>
              <a:t>127 gradova</a:t>
            </a:r>
            <a:r>
              <a:rPr lang="hr-HR" sz="2400" dirty="0">
                <a:cs typeface="Arial" panose="020B0604020202020204" pitchFamily="34" charset="0"/>
              </a:rPr>
              <a:t> i </a:t>
            </a:r>
            <a:r>
              <a:rPr lang="hr-HR" sz="2400" b="1" dirty="0">
                <a:cs typeface="Arial" panose="020B0604020202020204" pitchFamily="34" charset="0"/>
              </a:rPr>
              <a:t>428 općina</a:t>
            </a:r>
            <a:r>
              <a:rPr lang="hr-HR" sz="2400" dirty="0">
                <a:cs typeface="Arial" panose="020B0604020202020204" pitchFamily="34" charset="0"/>
              </a:rPr>
              <a:t>, što ukupno iznosi </a:t>
            </a:r>
            <a:r>
              <a:rPr lang="hr-HR" sz="2400" b="1" dirty="0">
                <a:cs typeface="Arial" panose="020B0604020202020204" pitchFamily="34" charset="0"/>
              </a:rPr>
              <a:t>576 JLP(R)S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400" dirty="0">
                <a:cs typeface="Arial" pitchFamily="34" charset="0"/>
              </a:rPr>
              <a:t>U Republici Hrvatskoj </a:t>
            </a:r>
            <a:r>
              <a:rPr lang="hr-HR" sz="2400" b="1" dirty="0">
                <a:solidFill>
                  <a:srgbClr val="0070C0"/>
                </a:solidFill>
                <a:cs typeface="Arial" panose="020B0604020202020204" pitchFamily="34" charset="0"/>
              </a:rPr>
              <a:t>nije ustrojena srednja razina vlasti </a:t>
            </a:r>
            <a:r>
              <a:rPr lang="hr-HR" sz="2400" dirty="0">
                <a:cs typeface="Arial" panose="020B0604020202020204" pitchFamily="34" charset="0"/>
              </a:rPr>
              <a:t>kao što to imaju neke zemlje Europske unije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/>
            </a:pPr>
            <a:endParaRPr lang="hr-HR" sz="2200" dirty="0"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hr-HR" sz="220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2267744" y="2708920"/>
            <a:ext cx="4320480" cy="936104"/>
          </a:xfr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hr-HR" sz="5400" b="0" dirty="0" smtClean="0">
                <a:cs typeface="Arial" panose="020B0604020202020204" pitchFamily="34" charset="0"/>
                <a:sym typeface="Symbol" pitchFamily="18" charset="2"/>
              </a:rPr>
              <a:t>Pitanja ?</a:t>
            </a:r>
            <a:endParaRPr lang="hr-HR" sz="5400" b="0" dirty="0"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8784975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b="0" dirty="0">
                <a:cs typeface="Arial" pitchFamily="34" charset="0"/>
              </a:rPr>
              <a:t>Strategija razvoja javne uprave za razdoblje </a:t>
            </a:r>
            <a:br>
              <a:rPr lang="pl-PL" sz="3200" b="0" dirty="0">
                <a:cs typeface="Arial" pitchFamily="34" charset="0"/>
              </a:rPr>
            </a:br>
            <a:r>
              <a:rPr lang="pl-PL" sz="3200" b="0" dirty="0">
                <a:cs typeface="Arial" pitchFamily="34" charset="0"/>
              </a:rPr>
              <a:t>od 2015. do 2020. godine (NN </a:t>
            </a:r>
            <a:r>
              <a:rPr lang="pl-PL" sz="3200" b="0" dirty="0" smtClean="0">
                <a:cs typeface="Arial" pitchFamily="34" charset="0"/>
              </a:rPr>
              <a:t>70/2015</a:t>
            </a:r>
            <a:r>
              <a:rPr lang="pl-PL" sz="3200" b="0" dirty="0">
                <a:cs typeface="Arial" pitchFamily="34" charset="0"/>
              </a:rPr>
              <a:t>)</a:t>
            </a:r>
            <a:endParaRPr lang="hr-HR" sz="3200" b="0" dirty="0" smtClean="0">
              <a:solidFill>
                <a:schemeClr val="accent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Slik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" y="1340768"/>
            <a:ext cx="898061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4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784975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Izvori financiranja </a:t>
            </a:r>
            <a:r>
              <a:rPr lang="pl-PL" sz="3600" b="0" dirty="0" smtClean="0">
                <a:cs typeface="Arial" pitchFamily="34" charset="0"/>
              </a:rPr>
              <a:t>JP(R)S</a:t>
            </a:r>
            <a:endParaRPr lang="hr-HR" sz="3600" b="0" dirty="0" smtClean="0"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196752"/>
            <a:ext cx="7776864" cy="51845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sz="2400" b="1" dirty="0">
                <a:cs typeface="Arial" panose="020B0604020202020204" pitchFamily="34" charset="0"/>
              </a:rPr>
              <a:t>Samoupravni djelokrug županije propisan je </a:t>
            </a:r>
            <a:r>
              <a:rPr lang="pl-PL" sz="2400" dirty="0">
                <a:cs typeface="Arial" panose="020B0604020202020204" pitchFamily="34" charset="0"/>
              </a:rPr>
              <a:t>Zakonom o lokalnoj i područnoj (regionalnoj) </a:t>
            </a:r>
            <a:r>
              <a:rPr lang="pl-PL" sz="2400" dirty="0" smtClean="0">
                <a:cs typeface="Arial" panose="020B0604020202020204" pitchFamily="34" charset="0"/>
              </a:rPr>
              <a:t>samoupravi, a radi se o poslovima </a:t>
            </a:r>
            <a:r>
              <a:rPr lang="pl-PL" sz="2400" b="1" dirty="0" smtClean="0">
                <a:cs typeface="Arial" panose="020B0604020202020204" pitchFamily="34" charset="0"/>
              </a:rPr>
              <a:t>od </a:t>
            </a:r>
            <a:r>
              <a:rPr lang="pl-PL" sz="2400" b="1" dirty="0">
                <a:cs typeface="Arial" panose="020B0604020202020204" pitchFamily="34" charset="0"/>
              </a:rPr>
              <a:t>područnoga (regionalnog) značaja</a:t>
            </a:r>
            <a:r>
              <a:rPr lang="pl-PL" sz="2400" dirty="0" smtClean="0">
                <a:cs typeface="Arial" panose="020B0604020202020204" pitchFamily="34" charset="0"/>
              </a:rPr>
              <a:t> </a:t>
            </a:r>
            <a:endParaRPr lang="pl-PL" sz="24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/>
              <a:t>Izvori </a:t>
            </a:r>
            <a:r>
              <a:rPr lang="hr-HR" sz="2400" b="1" dirty="0"/>
              <a:t>financiranja</a:t>
            </a:r>
            <a:r>
              <a:rPr lang="hr-HR" sz="2400" dirty="0"/>
              <a:t> zakonom propisanih </a:t>
            </a:r>
            <a:r>
              <a:rPr lang="hr-HR" sz="2400" b="1" dirty="0"/>
              <a:t>poslova svih </a:t>
            </a:r>
            <a:r>
              <a:rPr lang="hr-HR" sz="2400" b="1" dirty="0" smtClean="0"/>
              <a:t>jedinica </a:t>
            </a:r>
            <a:r>
              <a:rPr lang="pl-PL" sz="2400" dirty="0" smtClean="0">
                <a:cs typeface="Arial" panose="020B0604020202020204" pitchFamily="34" charset="0"/>
              </a:rPr>
              <a:t>lokalne </a:t>
            </a:r>
            <a:r>
              <a:rPr lang="pl-PL" sz="2400" dirty="0">
                <a:cs typeface="Arial" panose="020B0604020202020204" pitchFamily="34" charset="0"/>
              </a:rPr>
              <a:t>i </a:t>
            </a:r>
            <a:r>
              <a:rPr lang="pl-PL" sz="2400" dirty="0" smtClean="0">
                <a:cs typeface="Arial" panose="020B0604020202020204" pitchFamily="34" charset="0"/>
              </a:rPr>
              <a:t>područne </a:t>
            </a:r>
            <a:r>
              <a:rPr lang="pl-PL" sz="2400" dirty="0">
                <a:cs typeface="Arial" panose="020B0604020202020204" pitchFamily="34" charset="0"/>
              </a:rPr>
              <a:t>(</a:t>
            </a:r>
            <a:r>
              <a:rPr lang="pl-PL" sz="2400" dirty="0" smtClean="0">
                <a:cs typeface="Arial" panose="020B0604020202020204" pitchFamily="34" charset="0"/>
              </a:rPr>
              <a:t>regionalne) samouprave [dalje: JLP(R)S] </a:t>
            </a:r>
            <a:r>
              <a:rPr lang="hr-HR" sz="2400" dirty="0" smtClean="0"/>
              <a:t>su</a:t>
            </a:r>
            <a:r>
              <a:rPr lang="hr-HR" sz="240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b="1" dirty="0"/>
              <a:t>Porezni </a:t>
            </a:r>
            <a:r>
              <a:rPr lang="hr-HR" sz="2400" b="1" dirty="0" smtClean="0"/>
              <a:t>prihodi</a:t>
            </a:r>
            <a:r>
              <a:rPr lang="hr-HR" sz="2400" b="1" dirty="0"/>
              <a:t>				</a:t>
            </a:r>
            <a:endParaRPr lang="hr-HR" sz="24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b="1" dirty="0" smtClean="0"/>
              <a:t>Pomoći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b="1" dirty="0" smtClean="0"/>
              <a:t>Prihodi </a:t>
            </a:r>
            <a:r>
              <a:rPr lang="hr-HR" sz="2400" b="1" dirty="0"/>
              <a:t>od imovine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b="1" dirty="0"/>
              <a:t>Ostali </a:t>
            </a:r>
            <a:r>
              <a:rPr lang="hr-HR" sz="2400" b="1" dirty="0" smtClean="0"/>
              <a:t>prihodi</a:t>
            </a:r>
          </a:p>
          <a:p>
            <a:pPr marL="342000" lvl="1" indent="-34200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endParaRPr lang="hr-HR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hr-HR" sz="2400" dirty="0"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hr-HR" sz="240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784975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Prihodi </a:t>
            </a:r>
            <a:r>
              <a:rPr lang="pl-PL" sz="3600" b="0" dirty="0" smtClean="0">
                <a:cs typeface="Arial" pitchFamily="34" charset="0"/>
              </a:rPr>
              <a:t>JP(R)S u 2016. godini</a:t>
            </a:r>
            <a:endParaRPr lang="hr-HR" sz="3600" b="0" dirty="0" smtClean="0"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628800"/>
            <a:ext cx="7776864" cy="48245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000" lvl="1" indent="-34200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2200" b="1" dirty="0"/>
              <a:t>Ukupni prihodi županija u 2016. godini iznose oko 4,133 mlrd. kuna </a:t>
            </a:r>
          </a:p>
          <a:p>
            <a:pPr marL="742950" lvl="2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200" b="1" dirty="0" smtClean="0"/>
              <a:t>Porezni </a:t>
            </a:r>
            <a:r>
              <a:rPr lang="hr-HR" sz="2200" b="1" dirty="0"/>
              <a:t>prihodi </a:t>
            </a:r>
            <a:r>
              <a:rPr lang="hr-HR" sz="2200" dirty="0"/>
              <a:t>iznose 1,498 mlrd. kuna, udio u ukupnim prihodima </a:t>
            </a:r>
            <a:r>
              <a:rPr lang="hr-HR" sz="2200" b="1" dirty="0" smtClean="0"/>
              <a:t>36,24</a:t>
            </a:r>
            <a:r>
              <a:rPr lang="hr-HR" sz="2200" b="1" dirty="0"/>
              <a:t>%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200" b="1" dirty="0"/>
              <a:t>Pomoći</a:t>
            </a:r>
            <a:r>
              <a:rPr lang="hr-HR" sz="2200" dirty="0"/>
              <a:t> iznose 1,728 mlrd. kuna,  udio u ukupnim prihodima </a:t>
            </a:r>
            <a:r>
              <a:rPr lang="hr-HR" sz="2200" b="1" dirty="0" smtClean="0"/>
              <a:t>41,81</a:t>
            </a:r>
            <a:r>
              <a:rPr lang="hr-HR" sz="2200" b="1" dirty="0"/>
              <a:t>%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200" b="1" dirty="0"/>
              <a:t>Prihodi od imovine </a:t>
            </a:r>
            <a:r>
              <a:rPr lang="hr-HR" sz="2200" dirty="0"/>
              <a:t>iznose 0,229 mlrd. kuna, udio u ukupnim prihodima </a:t>
            </a:r>
            <a:r>
              <a:rPr lang="hr-HR" sz="2200" b="1" dirty="0" smtClean="0"/>
              <a:t>5,53</a:t>
            </a:r>
            <a:r>
              <a:rPr lang="hr-HR" sz="2200" b="1" dirty="0"/>
              <a:t>%</a:t>
            </a:r>
            <a:r>
              <a:rPr lang="hr-HR" sz="2200" dirty="0"/>
              <a:t>	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200" b="1" dirty="0"/>
              <a:t>Ostali prihodi </a:t>
            </a:r>
            <a:r>
              <a:rPr lang="hr-HR" sz="2200" dirty="0"/>
              <a:t>iznose 0,678 mlrd.  kuna, udio u ukupnim prihodima </a:t>
            </a:r>
            <a:r>
              <a:rPr lang="hr-HR" sz="2200" b="1" dirty="0"/>
              <a:t>16,42%</a:t>
            </a:r>
            <a:r>
              <a:rPr lang="hr-HR" sz="2200" dirty="0"/>
              <a:t>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hr-HR" sz="2400" dirty="0"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hr-HR" sz="240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600" b="0" dirty="0" smtClean="0">
                <a:cs typeface="Arial" pitchFamily="34" charset="0"/>
              </a:rPr>
              <a:t>Struktura </a:t>
            </a:r>
            <a:r>
              <a:rPr lang="pl-PL" sz="3600" b="0" dirty="0" smtClean="0">
                <a:cs typeface="Arial" pitchFamily="34" charset="0"/>
              </a:rPr>
              <a:t>prihoda J</a:t>
            </a:r>
            <a:r>
              <a:rPr lang="pl-PL" sz="3600" b="0" dirty="0" smtClean="0">
                <a:cs typeface="Arial" pitchFamily="34" charset="0"/>
              </a:rPr>
              <a:t>P(R)S u </a:t>
            </a:r>
            <a:r>
              <a:rPr lang="pl-PL" sz="3600" b="0" dirty="0" smtClean="0">
                <a:cs typeface="Arial" pitchFamily="34" charset="0"/>
              </a:rPr>
              <a:t>2016. </a:t>
            </a:r>
            <a:r>
              <a:rPr lang="pl-PL" sz="3600" b="0" dirty="0">
                <a:cs typeface="Arial" pitchFamily="34" charset="0"/>
              </a:rPr>
              <a:t>godini </a:t>
            </a:r>
            <a:endParaRPr lang="hr-HR" sz="3600" b="0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052736"/>
            <a:ext cx="7705725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Najznačajniji prihodi </a:t>
            </a:r>
            <a:r>
              <a:rPr lang="pl-PL" sz="3600" b="0" dirty="0">
                <a:cs typeface="Arial" pitchFamily="34" charset="0"/>
              </a:rPr>
              <a:t>JP(R)S </a:t>
            </a:r>
            <a:r>
              <a:rPr lang="hr-HR" sz="3600" b="0" dirty="0" smtClean="0">
                <a:cs typeface="Arial" pitchFamily="34" charset="0"/>
              </a:rPr>
              <a:t>u </a:t>
            </a:r>
            <a:r>
              <a:rPr lang="hr-HR" sz="3600" b="0" dirty="0" smtClean="0">
                <a:cs typeface="Arial" pitchFamily="34" charset="0"/>
              </a:rPr>
              <a:t>2016. godini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412776"/>
            <a:ext cx="7632848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400" b="1" dirty="0" smtClean="0">
                <a:cs typeface="Arial" pitchFamily="34" charset="0"/>
              </a:rPr>
              <a:t>Porez na dohodak </a:t>
            </a:r>
            <a:r>
              <a:rPr lang="hr-HR" sz="2400" dirty="0" smtClean="0">
                <a:cs typeface="Arial" pitchFamily="34" charset="0"/>
              </a:rPr>
              <a:t>iznosi </a:t>
            </a:r>
            <a:r>
              <a:rPr lang="hr-HR" sz="2400" b="1" dirty="0" smtClean="0">
                <a:cs typeface="Arial" pitchFamily="34" charset="0"/>
              </a:rPr>
              <a:t>1,260 mlrd. kuna </a:t>
            </a:r>
            <a:r>
              <a:rPr lang="hr-HR" sz="2400" dirty="0" smtClean="0">
                <a:cs typeface="Arial" pitchFamily="34" charset="0"/>
              </a:rPr>
              <a:t>(od ukupnih 1,498) i najznačajniji</a:t>
            </a:r>
            <a:r>
              <a:rPr lang="hr-HR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hr-HR" sz="2400" dirty="0" smtClean="0">
                <a:cs typeface="Arial" pitchFamily="34" charset="0"/>
              </a:rPr>
              <a:t>je porezni prihod županija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200" b="1" dirty="0" smtClean="0">
                <a:cs typeface="Arial" pitchFamily="34" charset="0"/>
              </a:rPr>
              <a:t>udio</a:t>
            </a:r>
            <a:r>
              <a:rPr lang="hr-HR" sz="2200" dirty="0" smtClean="0">
                <a:cs typeface="Arial" pitchFamily="34" charset="0"/>
              </a:rPr>
              <a:t> </a:t>
            </a:r>
            <a:r>
              <a:rPr lang="hr-HR" sz="2200" b="1" dirty="0" smtClean="0">
                <a:cs typeface="Arial" pitchFamily="34" charset="0"/>
              </a:rPr>
              <a:t>poreza na dohodak u poreznim prihodima iznosi 84,12%</a:t>
            </a:r>
            <a:endParaRPr lang="hr-HR" sz="24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pl-PL" sz="2400" b="1" dirty="0" smtClean="0">
                <a:cs typeface="Arial" pitchFamily="34" charset="0"/>
              </a:rPr>
              <a:t>Pomoći </a:t>
            </a:r>
            <a:r>
              <a:rPr lang="hr-HR" sz="2400" b="1" dirty="0" smtClean="0">
                <a:cs typeface="Arial" pitchFamily="34" charset="0"/>
              </a:rPr>
              <a:t>za decentralizirane funkcije </a:t>
            </a:r>
            <a:r>
              <a:rPr lang="hr-HR" sz="2400" dirty="0" smtClean="0">
                <a:cs typeface="Arial" pitchFamily="34" charset="0"/>
              </a:rPr>
              <a:t>iznose </a:t>
            </a:r>
            <a:r>
              <a:rPr lang="hr-HR" sz="2400" b="1" dirty="0" smtClean="0">
                <a:cs typeface="Arial" pitchFamily="34" charset="0"/>
              </a:rPr>
              <a:t>1,183 mlrd. kuna</a:t>
            </a:r>
            <a:r>
              <a:rPr lang="hr-HR" sz="2400" dirty="0">
                <a:cs typeface="Arial" pitchFamily="34" charset="0"/>
              </a:rPr>
              <a:t> (od ukupnih </a:t>
            </a:r>
            <a:r>
              <a:rPr lang="hr-HR" sz="2400" dirty="0" smtClean="0">
                <a:cs typeface="Arial" pitchFamily="34" charset="0"/>
              </a:rPr>
              <a:t>1,728</a:t>
            </a:r>
            <a:r>
              <a:rPr lang="hr-HR" sz="2400" dirty="0">
                <a:cs typeface="Arial" pitchFamily="34" charset="0"/>
              </a:rPr>
              <a:t>)</a:t>
            </a:r>
            <a:r>
              <a:rPr lang="hr-HR" sz="2400" dirty="0" smtClean="0">
                <a:cs typeface="Arial" pitchFamily="34" charset="0"/>
              </a:rPr>
              <a:t> i d</a:t>
            </a:r>
            <a:r>
              <a:rPr lang="pl-PL" sz="2400" dirty="0" smtClean="0">
                <a:cs typeface="Arial" pitchFamily="34" charset="0"/>
              </a:rPr>
              <a:t>rugi su najznačajniji izvor prihoda županija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2200" b="1" dirty="0" smtClean="0">
                <a:cs typeface="Arial" pitchFamily="34" charset="0"/>
              </a:rPr>
              <a:t>udio pomoći </a:t>
            </a:r>
            <a:r>
              <a:rPr lang="hr-HR" sz="2200" b="1" dirty="0" smtClean="0">
                <a:cs typeface="Arial" pitchFamily="34" charset="0"/>
              </a:rPr>
              <a:t>za decentralizirane funkcije u ukupnim pomoćima županija </a:t>
            </a:r>
            <a:r>
              <a:rPr lang="hr-HR" sz="2200" b="1" dirty="0">
                <a:cs typeface="Arial" pitchFamily="34" charset="0"/>
              </a:rPr>
              <a:t>iznosi 68,45% </a:t>
            </a:r>
            <a:endParaRPr lang="hr-HR" sz="2200" b="1" dirty="0" smtClean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928992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r-HR" sz="3600" b="0" dirty="0" smtClean="0">
                <a:cs typeface="Arial" pitchFamily="34" charset="0"/>
              </a:rPr>
              <a:t>Raspodjela poreza na dohodak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0066"/>
      </a:dk2>
      <a:lt2>
        <a:srgbClr val="DDDDDD"/>
      </a:lt2>
      <a:accent1>
        <a:srgbClr val="BC0327"/>
      </a:accent1>
      <a:accent2>
        <a:srgbClr val="10A5E1"/>
      </a:accent2>
      <a:accent3>
        <a:srgbClr val="FFFFFF"/>
      </a:accent3>
      <a:accent4>
        <a:srgbClr val="000056"/>
      </a:accent4>
      <a:accent5>
        <a:srgbClr val="DAAAAC"/>
      </a:accent5>
      <a:accent6>
        <a:srgbClr val="0D95CC"/>
      </a:accent6>
      <a:hlink>
        <a:srgbClr val="F8E530"/>
      </a:hlink>
      <a:folHlink>
        <a:srgbClr val="47E210"/>
      </a:folHlink>
    </a:clrScheme>
    <a:fontScheme name="Default Design">
      <a:majorFont>
        <a:latin typeface="Frutiger 55 Roman"/>
        <a:ea typeface=""/>
        <a:cs typeface=""/>
      </a:majorFont>
      <a:minorFont>
        <a:latin typeface="Frutiger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15093</TotalTime>
  <Words>1336</Words>
  <Application>Microsoft Office PowerPoint</Application>
  <PresentationFormat>Prikaz na zaslonu (4:3)</PresentationFormat>
  <Paragraphs>180</Paragraphs>
  <Slides>30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2" baseType="lpstr">
      <vt:lpstr>Default Design</vt:lpstr>
      <vt:lpstr>Presentation</vt:lpstr>
      <vt:lpstr>PowerPointova prezentacija</vt:lpstr>
      <vt:lpstr>Sadržaj prezentacije</vt:lpstr>
      <vt:lpstr>Lokalna razina vlasti u Republici Hrvatskoj</vt:lpstr>
      <vt:lpstr>Strategija razvoja javne uprave za razdoblje  od 2015. do 2020. godine (NN 70/2015)</vt:lpstr>
      <vt:lpstr>Izvori financiranja JP(R)S</vt:lpstr>
      <vt:lpstr>Prihodi JP(R)S u 2016. godini</vt:lpstr>
      <vt:lpstr>Struktura prihoda JP(R)S u 2016. godini </vt:lpstr>
      <vt:lpstr>Najznačajniji prihodi JP(R)S u 2016. godini</vt:lpstr>
      <vt:lpstr>Raspodjela poreza na dohodak</vt:lpstr>
      <vt:lpstr>Bilančna prava po funkcijama </vt:lpstr>
      <vt:lpstr>Porez na dohodak i decentralizirane funkcije</vt:lpstr>
      <vt:lpstr>Decentralizirane funkcije u 2017. - promjene </vt:lpstr>
      <vt:lpstr>Decentralizirane funkcije u 2017. - promjene </vt:lpstr>
      <vt:lpstr>Decentralizirane funkcije u 2017. - promjene </vt:lpstr>
      <vt:lpstr>Pomoći JLP(R)S temeljem Zakona o izvršavanju Državnog proračuna RH za 2017. godinu (1)</vt:lpstr>
      <vt:lpstr>Pomoći JLP(R)S temeljem Zakona o izvršavanju Državnog proračuna RH za 2017. godinu (2)</vt:lpstr>
      <vt:lpstr>Pomoći JP(R)S temeljem Zakona o izvršavanju Državnog proračuna RH za 2017. godinu (3)</vt:lpstr>
      <vt:lpstr>PowerPointova prezentacija</vt:lpstr>
      <vt:lpstr>Kompenzacijske mjere u 2017. godini (1)</vt:lpstr>
      <vt:lpstr>Kompenzacijske mjere u 2017. godini (2)</vt:lpstr>
      <vt:lpstr>Novi zakon o financiranju (1) </vt:lpstr>
      <vt:lpstr>Novi zakon o financiranju (2) </vt:lpstr>
      <vt:lpstr>Novi zakon o financiranju (3) </vt:lpstr>
      <vt:lpstr>Strategija regionalnog razvoja Republike Hrvatske za razdoblje do kraja 2020. godine</vt:lpstr>
      <vt:lpstr>1. Prijedlog strateških ciljeva, prioriteta i mjera</vt:lpstr>
      <vt:lpstr>2. Prijedlog strateških ciljeva, prioriteta i mjera</vt:lpstr>
      <vt:lpstr>3. Prijedlog strateških ciljeva, prioriteta i mjera</vt:lpstr>
      <vt:lpstr>Devet prioriteta - sažetak</vt:lpstr>
      <vt:lpstr>Provedba strateških ciljeva, prioriteta i mjera </vt:lpstr>
      <vt:lpstr>PowerPointova prezentacija</vt:lpstr>
    </vt:vector>
  </TitlesOfParts>
  <Company>APIS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novog Zakona o lokalnim izborima</dc:title>
  <dc:creator>apisit</dc:creator>
  <cp:lastModifiedBy>mfkor</cp:lastModifiedBy>
  <cp:revision>2267</cp:revision>
  <cp:lastPrinted>2016-09-28T14:03:47Z</cp:lastPrinted>
  <dcterms:created xsi:type="dcterms:W3CDTF">2013-04-05T08:40:20Z</dcterms:created>
  <dcterms:modified xsi:type="dcterms:W3CDTF">2017-03-09T16:23:33Z</dcterms:modified>
</cp:coreProperties>
</file>