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85D2E-DF17-49D7-AA19-AD14E4E427BF}" type="datetimeFigureOut">
              <a:rPr lang="hr-HR" smtClean="0"/>
              <a:t>27.3.2017.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EC06D-59FB-4BB4-B280-E459A73CA65D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ndar.hr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3" descr="C:\Users\Marija\AppData\Local\Temp\Rar$DIa0.441\15963166-Businessman-hand-holding-light-bulb-with-brain-illustration-and-business-symbols-idea-concept-Stock-Illustrati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772816"/>
            <a:ext cx="2413248" cy="2413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200800" cy="1470025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Arial" pitchFamily="34" charset="0"/>
                <a:cs typeface="Arial" pitchFamily="34" charset="0"/>
              </a:rPr>
              <a:t>Meke komunikacijske vještine/ Soft Skills</a:t>
            </a:r>
            <a:endParaRPr lang="hr-H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365104"/>
            <a:ext cx="8424936" cy="2232248"/>
          </a:xfrm>
        </p:spPr>
        <p:txBody>
          <a:bodyPr>
            <a:normAutofit lnSpcReduction="10000"/>
          </a:bodyPr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HZŽ Poreč, 22.-25.3.2017.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Mr.sc.oec.Marija </a:t>
            </a:r>
            <a:r>
              <a:rPr lang="hr-HR" dirty="0">
                <a:latin typeface="Arial" pitchFamily="34" charset="0"/>
                <a:cs typeface="Arial" pitchFamily="34" charset="0"/>
              </a:rPr>
              <a:t>Novak-Ištok,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mag.politologije (viši veleuč.predavač)</a:t>
            </a: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r>
              <a:rPr lang="hr-HR" dirty="0" smtClean="0">
                <a:hlinkClick r:id="rId3"/>
              </a:rPr>
              <a:t>www.gendar.hr</a:t>
            </a:r>
            <a:endParaRPr lang="hr-HR" dirty="0">
              <a:latin typeface="Arial" pitchFamily="34" charset="0"/>
              <a:cs typeface="Arial" pitchFamily="34" charset="0"/>
            </a:endParaRPr>
          </a:p>
          <a:p>
            <a:endParaRPr lang="hr-HR" dirty="0"/>
          </a:p>
        </p:txBody>
      </p:sp>
      <p:sp>
        <p:nvSpPr>
          <p:cNvPr id="4" name="AutoShape 2" descr="Displaying 2-types-creativity-use-them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GENDAR/ MNI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137347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b="1" dirty="0" smtClean="0">
                <a:latin typeface="Arial" pitchFamily="34" charset="0"/>
                <a:cs typeface="Arial" pitchFamily="34" charset="0"/>
              </a:rPr>
              <a:t>1. Izbjegavanje i rješavanje sukoba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Konflikti </a:t>
            </a:r>
            <a:r>
              <a:rPr lang="hr-HR" dirty="0">
                <a:latin typeface="Arial" pitchFamily="34" charset="0"/>
                <a:cs typeface="Arial" pitchFamily="34" charset="0"/>
              </a:rPr>
              <a:t>– zašto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se (sve) sukobljavamo? 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Što kada dođe do konflikta? Strategije rješavanja konflikata?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Da i Ne kod konflikata/ Funkcionalna </a:t>
            </a:r>
            <a:r>
              <a:rPr lang="hr-HR" dirty="0">
                <a:latin typeface="Arial" pitchFamily="34" charset="0"/>
                <a:cs typeface="Arial" pitchFamily="34" charset="0"/>
              </a:rPr>
              <a:t>i nefunkcionalna ponašanja vezana uz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konflikte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Tips </a:t>
            </a:r>
            <a:r>
              <a:rPr lang="hr-HR" dirty="0">
                <a:latin typeface="Arial" pitchFamily="34" charset="0"/>
                <a:cs typeface="Arial" pitchFamily="34" charset="0"/>
              </a:rPr>
              <a:t>&amp; Tricks/ Zlatni savjeti vezani uz konflikte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Pitanja sudionika</a:t>
            </a:r>
          </a:p>
          <a:p>
            <a:endParaRPr lang="hr-HR" dirty="0"/>
          </a:p>
        </p:txBody>
      </p:sp>
      <p:pic>
        <p:nvPicPr>
          <p:cNvPr id="33794" name="Picture 2" descr="Slikovni rezultat za conflic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70679" y="5013176"/>
            <a:ext cx="3673321" cy="1844824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GENDAR/ MNI</a:t>
            </a:r>
            <a:endParaRPr lang="hr-H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sz="4000" b="1" dirty="0" smtClean="0">
                <a:latin typeface="Arial" pitchFamily="34" charset="0"/>
                <a:cs typeface="Arial" pitchFamily="34" charset="0"/>
              </a:rPr>
              <a:t>2. Tips / tricks za smanjivanje stresa</a:t>
            </a:r>
            <a:r>
              <a:rPr lang="hr-HR" sz="4000" dirty="0" smtClean="0">
                <a:latin typeface="Arial" pitchFamily="34" charset="0"/>
                <a:cs typeface="Arial" pitchFamily="34" charset="0"/>
              </a:rPr>
              <a:t>/ Upravljanje stresom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</a:t>
            </a:r>
            <a:r>
              <a:rPr lang="hr-HR" sz="2700" dirty="0" smtClean="0"/>
              <a:t/>
            </a:r>
            <a:br>
              <a:rPr lang="hr-HR" sz="2700" dirty="0" smtClean="0"/>
            </a:br>
            <a:endParaRPr lang="hr-HR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Kako  konflikti utječu na stres?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Kako prepoznati stres?/ Simptomi stresa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(Pre)živjeti sa (stalnim) stresom</a:t>
            </a:r>
            <a:endParaRPr lang="hr-HR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hr-HR" dirty="0" smtClean="0">
                <a:latin typeface="Arial" pitchFamily="34" charset="0"/>
                <a:cs typeface="Arial" pitchFamily="34" charset="0"/>
              </a:rPr>
              <a:t>“Prva pomoć“ kod stresa/(Pre)živjeti sa stresom 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Konstruktivna komunikacija i stres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Tips and Tricks/ Zlatni savjeti za upravljanje  stresom</a:t>
            </a:r>
          </a:p>
          <a:p>
            <a:pPr lvl="0"/>
            <a:r>
              <a:rPr lang="hr-HR" dirty="0" smtClean="0">
                <a:latin typeface="Arial" pitchFamily="34" charset="0"/>
                <a:cs typeface="Arial" pitchFamily="34" charset="0"/>
              </a:rPr>
              <a:t>Načelni savjeti vezani uz stres</a:t>
            </a:r>
          </a:p>
          <a:p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endParaRPr lang="hr-HR" dirty="0"/>
          </a:p>
        </p:txBody>
      </p:sp>
      <p:pic>
        <p:nvPicPr>
          <p:cNvPr id="4" name="Picture 2" descr="Slikovni rezultat za Tips and Trick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9744" y="692696"/>
            <a:ext cx="2304256" cy="1728192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GENDAR/ MNI</a:t>
            </a:r>
            <a:endParaRPr lang="hr-H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 </a:t>
            </a:r>
            <a:br>
              <a:rPr lang="hr-HR" b="1" dirty="0" smtClean="0"/>
            </a:br>
            <a:r>
              <a:rPr lang="hr-HR" b="1" dirty="0"/>
              <a:t/>
            </a:r>
            <a:br>
              <a:rPr lang="hr-HR" b="1" dirty="0"/>
            </a:br>
            <a:r>
              <a:rPr lang="hr-HR" sz="4000" b="1" dirty="0" smtClean="0">
                <a:latin typeface="Arial" pitchFamily="34" charset="0"/>
                <a:cs typeface="Arial" pitchFamily="34" charset="0"/>
              </a:rPr>
              <a:t>3.Umijeće uvjeravanja</a:t>
            </a:r>
            <a:r>
              <a:rPr lang="hr-HR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4000" dirty="0" smtClean="0">
                <a:latin typeface="Arial" pitchFamily="34" charset="0"/>
                <a:cs typeface="Arial" pitchFamily="34" charset="0"/>
              </a:rPr>
            </a:br>
            <a:r>
              <a:rPr lang="hr-HR" b="1" dirty="0" smtClean="0"/>
              <a:t> </a:t>
            </a:r>
            <a:r>
              <a:rPr lang="hr-HR" sz="3600" dirty="0">
                <a:latin typeface="Arial" pitchFamily="34" charset="0"/>
                <a:cs typeface="Arial" pitchFamily="34" charset="0"/>
              </a:rPr>
              <a:t/>
            </a:r>
            <a:br>
              <a:rPr lang="hr-HR" sz="3600" dirty="0">
                <a:latin typeface="Arial" pitchFamily="34" charset="0"/>
                <a:cs typeface="Arial" pitchFamily="34" charset="0"/>
              </a:rPr>
            </a:br>
            <a:r>
              <a:rPr lang="hr-HR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sz="3600" dirty="0" smtClean="0">
                <a:latin typeface="Arial" pitchFamily="34" charset="0"/>
                <a:cs typeface="Arial" pitchFamily="34" charset="0"/>
              </a:rPr>
            </a:br>
            <a:endParaRPr lang="hr-H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Kako “prodati” ideju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poslovnoj suradnji, rješenju problema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...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i kako “prodati” sebe? 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Kako saznati/ čuti o čemu i kako razmišljaju naši sugovornici? 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Kako sugovornike navesti na željene akcije i zaključke? 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Tehnike uvjeravanja/„Tajne“ promjene (tuđih) mišljenja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Tips &amp; Tricks/ Zlatni savjeti vezani uz uvjeravanje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Pitanja sudionika</a:t>
            </a:r>
          </a:p>
          <a:p>
            <a:endParaRPr lang="hr-HR" dirty="0" smtClean="0"/>
          </a:p>
          <a:p>
            <a:endParaRPr lang="hr-HR" dirty="0"/>
          </a:p>
        </p:txBody>
      </p:sp>
      <p:pic>
        <p:nvPicPr>
          <p:cNvPr id="4" name="Picture 2" descr="C:\Users\Marija\AppData\Local\Temp\Rar$DIa0.483\big-ide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52996" y="5085184"/>
            <a:ext cx="1891004" cy="1772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GENDAR/ MNI</a:t>
            </a:r>
            <a:endParaRPr lang="hr-H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4000" b="1" dirty="0" smtClean="0">
                <a:latin typeface="Arial" pitchFamily="34" charset="0"/>
                <a:cs typeface="Arial" pitchFamily="34" charset="0"/>
              </a:rPr>
              <a:t>4. Organizacija timova i timski rad</a:t>
            </a:r>
            <a:br>
              <a:rPr lang="hr-HR" sz="4000" b="1" dirty="0" smtClean="0">
                <a:latin typeface="Arial" pitchFamily="34" charset="0"/>
                <a:cs typeface="Arial" pitchFamily="34" charset="0"/>
              </a:rPr>
            </a:br>
            <a:endParaRPr lang="hr-HR" sz="3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Zašto </a:t>
            </a:r>
            <a:r>
              <a:rPr lang="hr-HR" dirty="0">
                <a:latin typeface="Arial" pitchFamily="34" charset="0"/>
                <a:cs typeface="Arial" pitchFamily="34" charset="0"/>
              </a:rPr>
              <a:t>nam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treba </a:t>
            </a:r>
            <a:r>
              <a:rPr lang="hr-HR" dirty="0">
                <a:latin typeface="Arial" pitchFamily="34" charset="0"/>
                <a:cs typeface="Arial" pitchFamily="34" charset="0"/>
              </a:rPr>
              <a:t>tim?  </a:t>
            </a: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Kako </a:t>
            </a:r>
            <a:r>
              <a:rPr lang="hr-HR" dirty="0">
                <a:latin typeface="Arial" pitchFamily="34" charset="0"/>
                <a:cs typeface="Arial" pitchFamily="34" charset="0"/>
              </a:rPr>
              <a:t>izgraditi učinkoviti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tim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Kakav </a:t>
            </a:r>
            <a:r>
              <a:rPr lang="hr-HR" dirty="0">
                <a:latin typeface="Arial" pitchFamily="34" charset="0"/>
                <a:cs typeface="Arial" pitchFamily="34" charset="0"/>
              </a:rPr>
              <a:t>tim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trebamo i kako ga izgraditi i održavati? 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Kako </a:t>
            </a:r>
            <a:r>
              <a:rPr lang="hr-HR" dirty="0">
                <a:latin typeface="Arial" pitchFamily="34" charset="0"/>
                <a:cs typeface="Arial" pitchFamily="34" charset="0"/>
              </a:rPr>
              <a:t>ćemo to postići? </a:t>
            </a: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Ciljevi</a:t>
            </a:r>
            <a:r>
              <a:rPr lang="hr-HR" dirty="0">
                <a:latin typeface="Arial" pitchFamily="34" charset="0"/>
                <a:cs typeface="Arial" pitchFamily="34" charset="0"/>
              </a:rPr>
              <a:t>, standardi i norme, uloge/ voditelj i članovi, komunikacija, klima/ atmosfera…u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timu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Tips </a:t>
            </a:r>
            <a:r>
              <a:rPr lang="hr-HR" dirty="0">
                <a:latin typeface="Arial" pitchFamily="34" charset="0"/>
                <a:cs typeface="Arial" pitchFamily="34" charset="0"/>
              </a:rPr>
              <a:t>and Tricks za izgradnju i održavanje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uspješnog tima... 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Pitanja sudionika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GENDAR/ MNI</a:t>
            </a:r>
            <a:endParaRPr lang="hr-HR"/>
          </a:p>
        </p:txBody>
      </p:sp>
      <p:pic>
        <p:nvPicPr>
          <p:cNvPr id="6" name="Picture 2" descr="https://encrypted-tbn2.gstatic.com/images?q=tbn:ANd9GcSCLWixYAW66oeIhDT8f5TJrFhetrcTZl0aWQ4Bb4pm1Ue8TcH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8425" y="5162549"/>
            <a:ext cx="2695575" cy="169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ovezana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155414"/>
            <a:ext cx="2267744" cy="170258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4000" b="1" dirty="0" smtClean="0">
                <a:latin typeface="Arial" pitchFamily="34" charset="0"/>
                <a:cs typeface="Arial" pitchFamily="34" charset="0"/>
              </a:rPr>
              <a:t>5. Upravljanje vremenom  kao izvor stresa</a:t>
            </a:r>
            <a:r>
              <a:rPr lang="hr-HR" sz="4000" dirty="0" smtClean="0"/>
              <a:t/>
            </a:r>
            <a:br>
              <a:rPr lang="hr-HR" sz="4000" dirty="0" smtClean="0"/>
            </a:br>
            <a:endParaRPr lang="hr-HR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85000" lnSpcReduction="10000"/>
          </a:bodyPr>
          <a:lstStyle/>
          <a:p>
            <a:r>
              <a:rPr lang="hr-HR" sz="3800" dirty="0" smtClean="0">
                <a:latin typeface="Arial" pitchFamily="34" charset="0"/>
                <a:cs typeface="Arial" pitchFamily="34" charset="0"/>
              </a:rPr>
              <a:t>Za što i koliko trebamo imati vremena?/ Prioriteti</a:t>
            </a:r>
          </a:p>
          <a:p>
            <a:r>
              <a:rPr lang="hr-HR" sz="3800" dirty="0" smtClean="0">
                <a:latin typeface="Arial" pitchFamily="34" charset="0"/>
                <a:cs typeface="Arial" pitchFamily="34" charset="0"/>
              </a:rPr>
              <a:t>Vrijeme i uspjeh u poslovanju, osobnom razvoju</a:t>
            </a:r>
          </a:p>
          <a:p>
            <a:r>
              <a:rPr lang="hr-HR" sz="3800" dirty="0" smtClean="0">
                <a:latin typeface="Arial" pitchFamily="34" charset="0"/>
                <a:cs typeface="Arial" pitchFamily="34" charset="0"/>
              </a:rPr>
              <a:t>„</a:t>
            </a:r>
            <a:r>
              <a:rPr lang="hr-HR" sz="3800" dirty="0">
                <a:latin typeface="Arial" pitchFamily="34" charset="0"/>
                <a:cs typeface="Arial" pitchFamily="34" charset="0"/>
              </a:rPr>
              <a:t>Kradljivci“vremena – okidači </a:t>
            </a:r>
            <a:r>
              <a:rPr lang="hr-HR" sz="3800" dirty="0" smtClean="0">
                <a:latin typeface="Arial" pitchFamily="34" charset="0"/>
                <a:cs typeface="Arial" pitchFamily="34" charset="0"/>
              </a:rPr>
              <a:t>stresa</a:t>
            </a:r>
          </a:p>
          <a:p>
            <a:r>
              <a:rPr lang="hr-HR" sz="3800" dirty="0" smtClean="0">
                <a:latin typeface="Arial" pitchFamily="34" charset="0"/>
                <a:cs typeface="Arial" pitchFamily="34" charset="0"/>
              </a:rPr>
              <a:t>Vremenski tjesnaci – kako biti učinkovitiji?</a:t>
            </a:r>
          </a:p>
          <a:p>
            <a:r>
              <a:rPr lang="hr-HR" sz="3800" dirty="0" smtClean="0">
                <a:latin typeface="Arial" pitchFamily="34" charset="0"/>
                <a:cs typeface="Arial" pitchFamily="34" charset="0"/>
              </a:rPr>
              <a:t>Alati </a:t>
            </a:r>
            <a:r>
              <a:rPr lang="hr-HR" sz="3800" dirty="0">
                <a:latin typeface="Arial" pitchFamily="34" charset="0"/>
                <a:cs typeface="Arial" pitchFamily="34" charset="0"/>
              </a:rPr>
              <a:t>i  </a:t>
            </a:r>
            <a:r>
              <a:rPr lang="hr-HR" sz="3800" dirty="0" smtClean="0">
                <a:latin typeface="Arial" pitchFamily="34" charset="0"/>
                <a:cs typeface="Arial" pitchFamily="34" charset="0"/>
              </a:rPr>
              <a:t>tehnike</a:t>
            </a:r>
            <a:endParaRPr lang="hr-HR" sz="3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hr-HR" sz="3800" dirty="0" smtClean="0">
                <a:latin typeface="Arial" pitchFamily="34" charset="0"/>
                <a:cs typeface="Arial" pitchFamily="34" charset="0"/>
              </a:rPr>
              <a:t>Tips </a:t>
            </a:r>
            <a:r>
              <a:rPr lang="hr-HR" sz="3800" dirty="0">
                <a:latin typeface="Arial" pitchFamily="34" charset="0"/>
                <a:cs typeface="Arial" pitchFamily="34" charset="0"/>
              </a:rPr>
              <a:t>and Tricks/ Zlatni savjeti za uštedu </a:t>
            </a:r>
            <a:r>
              <a:rPr lang="hr-HR" sz="3800" dirty="0" smtClean="0">
                <a:latin typeface="Arial" pitchFamily="34" charset="0"/>
                <a:cs typeface="Arial" pitchFamily="34" charset="0"/>
              </a:rPr>
              <a:t>vremena</a:t>
            </a:r>
          </a:p>
          <a:p>
            <a:r>
              <a:rPr lang="hr-HR" sz="3800" dirty="0" smtClean="0">
                <a:latin typeface="Arial" pitchFamily="34" charset="0"/>
                <a:cs typeface="Arial" pitchFamily="34" charset="0"/>
              </a:rPr>
              <a:t>Pitanja sudionika</a:t>
            </a:r>
          </a:p>
          <a:p>
            <a:endParaRPr lang="hr-HR" dirty="0" smtClean="0"/>
          </a:p>
          <a:p>
            <a:pPr>
              <a:buNone/>
            </a:pP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GENDAR/ MNI</a:t>
            </a:r>
            <a:endParaRPr lang="hr-H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4" name="Picture 8" descr="Slikovni rezultat za nonverbal communic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833156"/>
            <a:ext cx="2699792" cy="202484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latin typeface="Arial" pitchFamily="34" charset="0"/>
                <a:cs typeface="Arial" pitchFamily="34" charset="0"/>
              </a:rPr>
              <a:t>6.Neverbalna komunikacija/NVK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Kako “pročitati” sugovornika i tako prevenirati konflikt?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Što nam sugovornici poručuju govorom tijela i ostalim znakovima NVK?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Karakter neverbalne poruke – nesvjesnost, nedostatak kontrole, dominantnost... 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Čemu vjerovati kada riječi poručuju jedno, a NVK drugo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?/ Kongruentnost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– inkongruentnost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Kako sve komuniciramo?/ Načini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Tips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and tricks/ Zlatni savjeti za                  učinkovitiju komunikaciju</a:t>
            </a:r>
          </a:p>
          <a:p>
            <a:r>
              <a:rPr lang="hr-HR" dirty="0" smtClean="0">
                <a:latin typeface="Arial" pitchFamily="34" charset="0"/>
                <a:cs typeface="Arial" pitchFamily="34" charset="0"/>
              </a:rPr>
              <a:t>Pitanja sudionika</a:t>
            </a:r>
          </a:p>
          <a:p>
            <a:endParaRPr lang="hr-HR" dirty="0" smtClean="0">
              <a:solidFill>
                <a:srgbClr val="FF0000"/>
              </a:solidFill>
            </a:endParaRPr>
          </a:p>
          <a:p>
            <a:endParaRPr lang="hr-HR" dirty="0" smtClean="0">
              <a:solidFill>
                <a:srgbClr val="FF0000"/>
              </a:solidFill>
            </a:endParaRPr>
          </a:p>
          <a:p>
            <a:endParaRPr lang="hr-HR" dirty="0"/>
          </a:p>
        </p:txBody>
      </p:sp>
      <p:sp>
        <p:nvSpPr>
          <p:cNvPr id="45060" name="AutoShape 4" descr="Slikovni rezultat za nonverbal communic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5062" name="AutoShape 6" descr="Slikovni rezultat za nonverbal communic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GENDAR/ MNI</a:t>
            </a:r>
            <a:endParaRPr lang="hr-H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349</Words>
  <Application>Microsoft Office PowerPoint</Application>
  <PresentationFormat>On-screen Show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Meke komunikacijske vještine/ Soft Skills</vt:lpstr>
      <vt:lpstr>1. Izbjegavanje i rješavanje sukoba</vt:lpstr>
      <vt:lpstr>2. Tips / tricks za smanjivanje stresa/ Upravljanje stresom   </vt:lpstr>
      <vt:lpstr>   3.Umijeće uvjeravanja    </vt:lpstr>
      <vt:lpstr>4. Organizacija timova i timski rad </vt:lpstr>
      <vt:lpstr>5. Upravljanje vremenom  kao izvor stresa </vt:lpstr>
      <vt:lpstr>6.Neverbalna komunikacija/NVK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Izbjegavanje i rješavanje sukoba</dc:title>
  <dc:creator>Maja</dc:creator>
  <cp:lastModifiedBy>Maja</cp:lastModifiedBy>
  <cp:revision>5</cp:revision>
  <dcterms:created xsi:type="dcterms:W3CDTF">2017-03-27T07:14:37Z</dcterms:created>
  <dcterms:modified xsi:type="dcterms:W3CDTF">2017-03-27T07:58:09Z</dcterms:modified>
</cp:coreProperties>
</file>