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41"/>
  </p:notesMasterIdLst>
  <p:sldIdLst>
    <p:sldId id="264" r:id="rId2"/>
    <p:sldId id="263" r:id="rId3"/>
    <p:sldId id="265" r:id="rId4"/>
    <p:sldId id="266" r:id="rId5"/>
    <p:sldId id="267" r:id="rId6"/>
    <p:sldId id="268" r:id="rId7"/>
    <p:sldId id="269" r:id="rId8"/>
    <p:sldId id="270" r:id="rId9"/>
    <p:sldId id="279" r:id="rId10"/>
    <p:sldId id="278" r:id="rId11"/>
    <p:sldId id="277" r:id="rId12"/>
    <p:sldId id="283" r:id="rId13"/>
    <p:sldId id="282" r:id="rId14"/>
    <p:sldId id="312" r:id="rId15"/>
    <p:sldId id="281" r:id="rId16"/>
    <p:sldId id="286" r:id="rId17"/>
    <p:sldId id="284" r:id="rId18"/>
    <p:sldId id="307" r:id="rId19"/>
    <p:sldId id="289" r:id="rId20"/>
    <p:sldId id="288" r:id="rId21"/>
    <p:sldId id="287" r:id="rId22"/>
    <p:sldId id="290" r:id="rId23"/>
    <p:sldId id="292" r:id="rId24"/>
    <p:sldId id="297" r:id="rId25"/>
    <p:sldId id="296" r:id="rId26"/>
    <p:sldId id="295" r:id="rId27"/>
    <p:sldId id="294" r:id="rId28"/>
    <p:sldId id="300" r:id="rId29"/>
    <p:sldId id="299" r:id="rId30"/>
    <p:sldId id="298" r:id="rId31"/>
    <p:sldId id="309" r:id="rId32"/>
    <p:sldId id="293" r:id="rId33"/>
    <p:sldId id="310" r:id="rId34"/>
    <p:sldId id="313" r:id="rId35"/>
    <p:sldId id="301" r:id="rId36"/>
    <p:sldId id="304" r:id="rId37"/>
    <p:sldId id="303" r:id="rId38"/>
    <p:sldId id="308" r:id="rId39"/>
    <p:sldId id="306" r:id="rId40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102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1pPr>
    <a:lvl2pPr marL="742950" indent="-285750" algn="l" defTabSz="449263" rtl="0" fontAlgn="base" hangingPunct="0">
      <a:lnSpc>
        <a:spcPct val="102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2pPr>
    <a:lvl3pPr marL="1143000" indent="-228600" algn="l" defTabSz="449263" rtl="0" fontAlgn="base" hangingPunct="0">
      <a:lnSpc>
        <a:spcPct val="102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3pPr>
    <a:lvl4pPr marL="1600200" indent="-228600" algn="l" defTabSz="449263" rtl="0" fontAlgn="base" hangingPunct="0">
      <a:lnSpc>
        <a:spcPct val="102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4pPr>
    <a:lvl5pPr marL="2057400" indent="-228600" algn="l" defTabSz="449263" rtl="0" fontAlgn="base" hangingPunct="0">
      <a:lnSpc>
        <a:spcPct val="102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5" d="100"/>
          <a:sy n="105" d="100"/>
        </p:scale>
        <p:origin x="-1422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B41C9F-CE89-4323-A295-3686D2B339D2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hr-HR"/>
        </a:p>
      </dgm:t>
    </dgm:pt>
    <dgm:pt modelId="{B618213F-708A-47C8-BF49-5E749A10A3E4}">
      <dgm:prSet custT="1"/>
      <dgm:spPr/>
      <dgm:t>
        <a:bodyPr/>
        <a:lstStyle/>
        <a:p>
          <a:pPr algn="ctr" rtl="0"/>
          <a:r>
            <a:rPr lang="hr-HR" sz="3200" dirty="0" smtClean="0"/>
            <a:t>Javnopravna tijela:</a:t>
          </a:r>
          <a:endParaRPr lang="hr-HR" sz="3200" dirty="0"/>
        </a:p>
      </dgm:t>
    </dgm:pt>
    <dgm:pt modelId="{F57C00C5-96A0-4DA5-AEB2-16E4959358F5}" type="parTrans" cxnId="{D9944482-B063-4339-B7C0-357AE2D02CEC}">
      <dgm:prSet/>
      <dgm:spPr/>
      <dgm:t>
        <a:bodyPr/>
        <a:lstStyle/>
        <a:p>
          <a:endParaRPr lang="hr-HR"/>
        </a:p>
      </dgm:t>
    </dgm:pt>
    <dgm:pt modelId="{2CC2BE43-8734-45F3-8205-C1CA55CCDC00}" type="sibTrans" cxnId="{D9944482-B063-4339-B7C0-357AE2D02CEC}">
      <dgm:prSet/>
      <dgm:spPr/>
      <dgm:t>
        <a:bodyPr/>
        <a:lstStyle/>
        <a:p>
          <a:endParaRPr lang="hr-HR"/>
        </a:p>
      </dgm:t>
    </dgm:pt>
    <dgm:pt modelId="{B3F72461-9502-48C1-A54C-269B2AE608AD}">
      <dgm:prSet/>
      <dgm:spPr/>
      <dgm:t>
        <a:bodyPr/>
        <a:lstStyle/>
        <a:p>
          <a:pPr rtl="0"/>
          <a:r>
            <a:rPr lang="hr-HR" smtClean="0"/>
            <a:t>Tijela državne uprave</a:t>
          </a:r>
          <a:endParaRPr lang="hr-HR"/>
        </a:p>
      </dgm:t>
    </dgm:pt>
    <dgm:pt modelId="{06F3459E-2C55-4CE5-96CE-65BF8070226D}" type="parTrans" cxnId="{0613EFED-09F7-4FB9-978C-ACC890678A09}">
      <dgm:prSet/>
      <dgm:spPr/>
      <dgm:t>
        <a:bodyPr/>
        <a:lstStyle/>
        <a:p>
          <a:endParaRPr lang="hr-HR"/>
        </a:p>
      </dgm:t>
    </dgm:pt>
    <dgm:pt modelId="{223026EB-BBF5-4470-8B0E-8EA627FF2BC0}" type="sibTrans" cxnId="{0613EFED-09F7-4FB9-978C-ACC890678A09}">
      <dgm:prSet/>
      <dgm:spPr/>
      <dgm:t>
        <a:bodyPr/>
        <a:lstStyle/>
        <a:p>
          <a:endParaRPr lang="hr-HR"/>
        </a:p>
      </dgm:t>
    </dgm:pt>
    <dgm:pt modelId="{2898C325-A5D4-4C9E-A489-A56CD92ABC75}">
      <dgm:prSet/>
      <dgm:spPr/>
      <dgm:t>
        <a:bodyPr/>
        <a:lstStyle/>
        <a:p>
          <a:pPr rtl="0"/>
          <a:r>
            <a:rPr lang="hr-HR" smtClean="0"/>
            <a:t>Druga državna tijela</a:t>
          </a:r>
          <a:endParaRPr lang="hr-HR"/>
        </a:p>
      </dgm:t>
    </dgm:pt>
    <dgm:pt modelId="{3444C186-826F-41C4-99EC-0CD16786C7DB}" type="parTrans" cxnId="{45D94350-4A81-40CF-86CC-C7F29DC52258}">
      <dgm:prSet/>
      <dgm:spPr/>
      <dgm:t>
        <a:bodyPr/>
        <a:lstStyle/>
        <a:p>
          <a:endParaRPr lang="hr-HR"/>
        </a:p>
      </dgm:t>
    </dgm:pt>
    <dgm:pt modelId="{3DC422BD-624B-4B7B-AE09-2769BD1044B7}" type="sibTrans" cxnId="{45D94350-4A81-40CF-86CC-C7F29DC52258}">
      <dgm:prSet/>
      <dgm:spPr/>
      <dgm:t>
        <a:bodyPr/>
        <a:lstStyle/>
        <a:p>
          <a:endParaRPr lang="hr-HR"/>
        </a:p>
      </dgm:t>
    </dgm:pt>
    <dgm:pt modelId="{182352C5-905F-47F0-A756-5258EF8DF8B0}">
      <dgm:prSet/>
      <dgm:spPr/>
      <dgm:t>
        <a:bodyPr/>
        <a:lstStyle/>
        <a:p>
          <a:pPr rtl="0"/>
          <a:r>
            <a:rPr lang="hr-HR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Tijela jedinica lokalne i područne (regionalne) samouprave</a:t>
          </a:r>
          <a:endParaRPr lang="hr-HR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A217756-9172-4961-94A4-37EE89F1224B}" type="parTrans" cxnId="{106BDF3B-D6AB-4195-814D-22B010803706}">
      <dgm:prSet/>
      <dgm:spPr/>
      <dgm:t>
        <a:bodyPr/>
        <a:lstStyle/>
        <a:p>
          <a:endParaRPr lang="hr-HR"/>
        </a:p>
      </dgm:t>
    </dgm:pt>
    <dgm:pt modelId="{F7AA2C07-D759-4205-A27C-1D9959CA0E90}" type="sibTrans" cxnId="{106BDF3B-D6AB-4195-814D-22B010803706}">
      <dgm:prSet/>
      <dgm:spPr/>
      <dgm:t>
        <a:bodyPr/>
        <a:lstStyle/>
        <a:p>
          <a:endParaRPr lang="hr-HR"/>
        </a:p>
      </dgm:t>
    </dgm:pt>
    <dgm:pt modelId="{65A6B065-EAF3-4EAA-9841-19B9328F0D1E}">
      <dgm:prSet/>
      <dgm:spPr/>
      <dgm:t>
        <a:bodyPr/>
        <a:lstStyle/>
        <a:p>
          <a:pPr rtl="0"/>
          <a:r>
            <a:rPr lang="hr-HR" smtClean="0"/>
            <a:t>Pravne osobe s javnim ovlastima</a:t>
          </a:r>
          <a:endParaRPr lang="hr-HR"/>
        </a:p>
      </dgm:t>
    </dgm:pt>
    <dgm:pt modelId="{056D00F3-9FC1-440C-8B75-1AD48499A406}" type="parTrans" cxnId="{6EF32351-D2C2-4FD7-A7F7-A94BF4BE4B6B}">
      <dgm:prSet/>
      <dgm:spPr/>
      <dgm:t>
        <a:bodyPr/>
        <a:lstStyle/>
        <a:p>
          <a:endParaRPr lang="hr-HR"/>
        </a:p>
      </dgm:t>
    </dgm:pt>
    <dgm:pt modelId="{0C086815-8BCF-44B2-8A57-CDB8A6DAD762}" type="sibTrans" cxnId="{6EF32351-D2C2-4FD7-A7F7-A94BF4BE4B6B}">
      <dgm:prSet/>
      <dgm:spPr/>
      <dgm:t>
        <a:bodyPr/>
        <a:lstStyle/>
        <a:p>
          <a:endParaRPr lang="hr-HR"/>
        </a:p>
      </dgm:t>
    </dgm:pt>
    <dgm:pt modelId="{383BE113-C58A-4F3F-80BF-821D88419EAC}" type="pres">
      <dgm:prSet presAssocID="{67B41C9F-CE89-4323-A295-3686D2B339D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4205A489-7B1E-4DE0-9592-F7EEB0BFB215}" type="pres">
      <dgm:prSet presAssocID="{B618213F-708A-47C8-BF49-5E749A10A3E4}" presName="parentText" presStyleLbl="node1" presStyleIdx="0" presStyleCnt="5" custScaleY="154199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9344EE6-C149-4416-A176-D100D900E66B}" type="pres">
      <dgm:prSet presAssocID="{2CC2BE43-8734-45F3-8205-C1CA55CCDC00}" presName="spacer" presStyleCnt="0"/>
      <dgm:spPr/>
    </dgm:pt>
    <dgm:pt modelId="{CC5DC6D1-ECDF-452B-BDE0-3DF84D7D8D1F}" type="pres">
      <dgm:prSet presAssocID="{B3F72461-9502-48C1-A54C-269B2AE608AD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2A91414-6F08-4DC4-89D8-56BEE8355929}" type="pres">
      <dgm:prSet presAssocID="{223026EB-BBF5-4470-8B0E-8EA627FF2BC0}" presName="spacer" presStyleCnt="0"/>
      <dgm:spPr/>
    </dgm:pt>
    <dgm:pt modelId="{F0621F6C-48F3-4DE5-B3CC-5B4B94034057}" type="pres">
      <dgm:prSet presAssocID="{2898C325-A5D4-4C9E-A489-A56CD92ABC75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676FBCA-9ECB-4E44-B22A-BD2C40C9488E}" type="pres">
      <dgm:prSet presAssocID="{3DC422BD-624B-4B7B-AE09-2769BD1044B7}" presName="spacer" presStyleCnt="0"/>
      <dgm:spPr/>
    </dgm:pt>
    <dgm:pt modelId="{58CE3894-9BB5-423B-8653-BE4C04C2E278}" type="pres">
      <dgm:prSet presAssocID="{182352C5-905F-47F0-A756-5258EF8DF8B0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A674A54-0DFD-4358-9C16-6FFD0066C8C7}" type="pres">
      <dgm:prSet presAssocID="{F7AA2C07-D759-4205-A27C-1D9959CA0E90}" presName="spacer" presStyleCnt="0"/>
      <dgm:spPr/>
    </dgm:pt>
    <dgm:pt modelId="{7EEAED3D-225F-4B8D-92E5-1D0EF86BC4E3}" type="pres">
      <dgm:prSet presAssocID="{65A6B065-EAF3-4EAA-9841-19B9328F0D1E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613EFED-09F7-4FB9-978C-ACC890678A09}" srcId="{67B41C9F-CE89-4323-A295-3686D2B339D2}" destId="{B3F72461-9502-48C1-A54C-269B2AE608AD}" srcOrd="1" destOrd="0" parTransId="{06F3459E-2C55-4CE5-96CE-65BF8070226D}" sibTransId="{223026EB-BBF5-4470-8B0E-8EA627FF2BC0}"/>
    <dgm:cxn modelId="{45D94350-4A81-40CF-86CC-C7F29DC52258}" srcId="{67B41C9F-CE89-4323-A295-3686D2B339D2}" destId="{2898C325-A5D4-4C9E-A489-A56CD92ABC75}" srcOrd="2" destOrd="0" parTransId="{3444C186-826F-41C4-99EC-0CD16786C7DB}" sibTransId="{3DC422BD-624B-4B7B-AE09-2769BD1044B7}"/>
    <dgm:cxn modelId="{54742823-CF8A-4CEB-81C9-C6A520BB34BA}" type="presOf" srcId="{67B41C9F-CE89-4323-A295-3686D2B339D2}" destId="{383BE113-C58A-4F3F-80BF-821D88419EAC}" srcOrd="0" destOrd="0" presId="urn:microsoft.com/office/officeart/2005/8/layout/vList2"/>
    <dgm:cxn modelId="{D9944482-B063-4339-B7C0-357AE2D02CEC}" srcId="{67B41C9F-CE89-4323-A295-3686D2B339D2}" destId="{B618213F-708A-47C8-BF49-5E749A10A3E4}" srcOrd="0" destOrd="0" parTransId="{F57C00C5-96A0-4DA5-AEB2-16E4959358F5}" sibTransId="{2CC2BE43-8734-45F3-8205-C1CA55CCDC00}"/>
    <dgm:cxn modelId="{BF107A03-A062-4846-8ACF-8EC4AD5A1D56}" type="presOf" srcId="{2898C325-A5D4-4C9E-A489-A56CD92ABC75}" destId="{F0621F6C-48F3-4DE5-B3CC-5B4B94034057}" srcOrd="0" destOrd="0" presId="urn:microsoft.com/office/officeart/2005/8/layout/vList2"/>
    <dgm:cxn modelId="{38737DA7-9932-432B-AAD6-60CA0929632C}" type="presOf" srcId="{65A6B065-EAF3-4EAA-9841-19B9328F0D1E}" destId="{7EEAED3D-225F-4B8D-92E5-1D0EF86BC4E3}" srcOrd="0" destOrd="0" presId="urn:microsoft.com/office/officeart/2005/8/layout/vList2"/>
    <dgm:cxn modelId="{6B0920D4-9525-41BB-A3D6-873E5E778067}" type="presOf" srcId="{B3F72461-9502-48C1-A54C-269B2AE608AD}" destId="{CC5DC6D1-ECDF-452B-BDE0-3DF84D7D8D1F}" srcOrd="0" destOrd="0" presId="urn:microsoft.com/office/officeart/2005/8/layout/vList2"/>
    <dgm:cxn modelId="{6EF32351-D2C2-4FD7-A7F7-A94BF4BE4B6B}" srcId="{67B41C9F-CE89-4323-A295-3686D2B339D2}" destId="{65A6B065-EAF3-4EAA-9841-19B9328F0D1E}" srcOrd="4" destOrd="0" parTransId="{056D00F3-9FC1-440C-8B75-1AD48499A406}" sibTransId="{0C086815-8BCF-44B2-8A57-CDB8A6DAD762}"/>
    <dgm:cxn modelId="{3706C1B2-E23D-42E6-BF2C-2631E966277C}" type="presOf" srcId="{182352C5-905F-47F0-A756-5258EF8DF8B0}" destId="{58CE3894-9BB5-423B-8653-BE4C04C2E278}" srcOrd="0" destOrd="0" presId="urn:microsoft.com/office/officeart/2005/8/layout/vList2"/>
    <dgm:cxn modelId="{904A8E94-66EC-4E06-AD1B-CA2A9B3969DC}" type="presOf" srcId="{B618213F-708A-47C8-BF49-5E749A10A3E4}" destId="{4205A489-7B1E-4DE0-9592-F7EEB0BFB215}" srcOrd="0" destOrd="0" presId="urn:microsoft.com/office/officeart/2005/8/layout/vList2"/>
    <dgm:cxn modelId="{106BDF3B-D6AB-4195-814D-22B010803706}" srcId="{67B41C9F-CE89-4323-A295-3686D2B339D2}" destId="{182352C5-905F-47F0-A756-5258EF8DF8B0}" srcOrd="3" destOrd="0" parTransId="{8A217756-9172-4961-94A4-37EE89F1224B}" sibTransId="{F7AA2C07-D759-4205-A27C-1D9959CA0E90}"/>
    <dgm:cxn modelId="{97083A31-4210-4D7C-A498-BEF86847EDB2}" type="presParOf" srcId="{383BE113-C58A-4F3F-80BF-821D88419EAC}" destId="{4205A489-7B1E-4DE0-9592-F7EEB0BFB215}" srcOrd="0" destOrd="0" presId="urn:microsoft.com/office/officeart/2005/8/layout/vList2"/>
    <dgm:cxn modelId="{0D88B4D7-6042-47F2-8A8C-61A035CE7B99}" type="presParOf" srcId="{383BE113-C58A-4F3F-80BF-821D88419EAC}" destId="{69344EE6-C149-4416-A176-D100D900E66B}" srcOrd="1" destOrd="0" presId="urn:microsoft.com/office/officeart/2005/8/layout/vList2"/>
    <dgm:cxn modelId="{4EFDC6A0-0674-4996-8255-1608B33FF65F}" type="presParOf" srcId="{383BE113-C58A-4F3F-80BF-821D88419EAC}" destId="{CC5DC6D1-ECDF-452B-BDE0-3DF84D7D8D1F}" srcOrd="2" destOrd="0" presId="urn:microsoft.com/office/officeart/2005/8/layout/vList2"/>
    <dgm:cxn modelId="{D5DEC9F4-EB40-4AF1-9A58-6E8CD763EBD8}" type="presParOf" srcId="{383BE113-C58A-4F3F-80BF-821D88419EAC}" destId="{92A91414-6F08-4DC4-89D8-56BEE8355929}" srcOrd="3" destOrd="0" presId="urn:microsoft.com/office/officeart/2005/8/layout/vList2"/>
    <dgm:cxn modelId="{9D17757E-DA17-46F5-B563-4ACCC9A4DBCD}" type="presParOf" srcId="{383BE113-C58A-4F3F-80BF-821D88419EAC}" destId="{F0621F6C-48F3-4DE5-B3CC-5B4B94034057}" srcOrd="4" destOrd="0" presId="urn:microsoft.com/office/officeart/2005/8/layout/vList2"/>
    <dgm:cxn modelId="{AC557D19-D14E-413D-9F19-C448F8B82277}" type="presParOf" srcId="{383BE113-C58A-4F3F-80BF-821D88419EAC}" destId="{D676FBCA-9ECB-4E44-B22A-BD2C40C9488E}" srcOrd="5" destOrd="0" presId="urn:microsoft.com/office/officeart/2005/8/layout/vList2"/>
    <dgm:cxn modelId="{AF6FE5E8-721A-4C1D-AEFA-D6639C5E6456}" type="presParOf" srcId="{383BE113-C58A-4F3F-80BF-821D88419EAC}" destId="{58CE3894-9BB5-423B-8653-BE4C04C2E278}" srcOrd="6" destOrd="0" presId="urn:microsoft.com/office/officeart/2005/8/layout/vList2"/>
    <dgm:cxn modelId="{688D6EFE-CC8B-4956-8776-B10B9F92A37C}" type="presParOf" srcId="{383BE113-C58A-4F3F-80BF-821D88419EAC}" destId="{9A674A54-0DFD-4358-9C16-6FFD0066C8C7}" srcOrd="7" destOrd="0" presId="urn:microsoft.com/office/officeart/2005/8/layout/vList2"/>
    <dgm:cxn modelId="{01240A09-41A4-406C-BC0C-56BE9F063A97}" type="presParOf" srcId="{383BE113-C58A-4F3F-80BF-821D88419EAC}" destId="{7EEAED3D-225F-4B8D-92E5-1D0EF86BC4E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05A489-7B1E-4DE0-9592-F7EEB0BFB215}">
      <dsp:nvSpPr>
        <dsp:cNvPr id="0" name=""/>
        <dsp:cNvSpPr/>
      </dsp:nvSpPr>
      <dsp:spPr>
        <a:xfrm>
          <a:off x="0" y="199404"/>
          <a:ext cx="9069387" cy="1187116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 smtClean="0"/>
            <a:t>Javnopravna tijela:</a:t>
          </a:r>
          <a:endParaRPr lang="hr-HR" sz="3200" kern="1200" dirty="0"/>
        </a:p>
      </dsp:txBody>
      <dsp:txXfrm>
        <a:off x="57950" y="257354"/>
        <a:ext cx="8953487" cy="1071216"/>
      </dsp:txXfrm>
    </dsp:sp>
    <dsp:sp modelId="{CC5DC6D1-ECDF-452B-BDE0-3DF84D7D8D1F}">
      <dsp:nvSpPr>
        <dsp:cNvPr id="0" name=""/>
        <dsp:cNvSpPr/>
      </dsp:nvSpPr>
      <dsp:spPr>
        <a:xfrm>
          <a:off x="0" y="1467160"/>
          <a:ext cx="9069387" cy="769859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smtClean="0"/>
            <a:t>Tijela državne uprave</a:t>
          </a:r>
          <a:endParaRPr lang="hr-HR" sz="2800" kern="1200"/>
        </a:p>
      </dsp:txBody>
      <dsp:txXfrm>
        <a:off x="37581" y="1504741"/>
        <a:ext cx="8994225" cy="694697"/>
      </dsp:txXfrm>
    </dsp:sp>
    <dsp:sp modelId="{F0621F6C-48F3-4DE5-B3CC-5B4B94034057}">
      <dsp:nvSpPr>
        <dsp:cNvPr id="0" name=""/>
        <dsp:cNvSpPr/>
      </dsp:nvSpPr>
      <dsp:spPr>
        <a:xfrm>
          <a:off x="0" y="2317660"/>
          <a:ext cx="9069387" cy="769859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smtClean="0"/>
            <a:t>Druga državna tijela</a:t>
          </a:r>
          <a:endParaRPr lang="hr-HR" sz="2800" kern="1200"/>
        </a:p>
      </dsp:txBody>
      <dsp:txXfrm>
        <a:off x="37581" y="2355241"/>
        <a:ext cx="8994225" cy="694697"/>
      </dsp:txXfrm>
    </dsp:sp>
    <dsp:sp modelId="{58CE3894-9BB5-423B-8653-BE4C04C2E278}">
      <dsp:nvSpPr>
        <dsp:cNvPr id="0" name=""/>
        <dsp:cNvSpPr/>
      </dsp:nvSpPr>
      <dsp:spPr>
        <a:xfrm>
          <a:off x="0" y="3168160"/>
          <a:ext cx="9069387" cy="769859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b="1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Tijela jedinica lokalne i područne (regionalne) samouprave</a:t>
          </a:r>
          <a:endParaRPr lang="hr-HR" sz="2800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581" y="3205741"/>
        <a:ext cx="8994225" cy="694697"/>
      </dsp:txXfrm>
    </dsp:sp>
    <dsp:sp modelId="{7EEAED3D-225F-4B8D-92E5-1D0EF86BC4E3}">
      <dsp:nvSpPr>
        <dsp:cNvPr id="0" name=""/>
        <dsp:cNvSpPr/>
      </dsp:nvSpPr>
      <dsp:spPr>
        <a:xfrm>
          <a:off x="0" y="4018660"/>
          <a:ext cx="9069387" cy="769859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smtClean="0"/>
            <a:t>Pravne osobe s javnim ovlastima</a:t>
          </a:r>
          <a:endParaRPr lang="hr-HR" sz="2800" kern="1200"/>
        </a:p>
      </dsp:txBody>
      <dsp:txXfrm>
        <a:off x="37581" y="4056241"/>
        <a:ext cx="8994225" cy="6946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r-Latn-R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fld id="{91F69668-BAFE-4B48-A595-DE57B84589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292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ŠJU Naslovn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1735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dirty="0" smtClean="0"/>
              <a:t>Kliknite ikonu da biste dodali  sliku</a:t>
            </a:r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6715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 smtClean="0"/>
              <a:t>Uredite stilove teksta matrice</a:t>
            </a:r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0" y="6876181"/>
            <a:ext cx="2610612" cy="43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913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0" indent="0">
              <a:defRPr/>
            </a:lvl1pPr>
            <a:lvl2pPr marL="914400" indent="-457200">
              <a:buFont typeface="Wingdings" pitchFamily="2" charset="2"/>
              <a:buChar char="§"/>
              <a:defRPr/>
            </a:lvl2pPr>
            <a:lvl3pPr marL="1257300" indent="-342900">
              <a:buFont typeface="Arial" pitchFamily="34" charset="0"/>
              <a:buChar char="•"/>
              <a:defRPr/>
            </a:lvl3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0" y="6876181"/>
            <a:ext cx="2610612" cy="43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1843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>
            <a:lvl1pPr marL="0" indent="0">
              <a:defRPr/>
            </a:lvl1pPr>
            <a:lvl2pPr marL="914400" indent="-457200">
              <a:buFont typeface="Wingdings" pitchFamily="2" charset="2"/>
              <a:buChar char="§"/>
              <a:defRPr/>
            </a:lvl2pPr>
            <a:lvl3pPr marL="1257300" indent="-342900">
              <a:buFont typeface="Arial" pitchFamily="34" charset="0"/>
              <a:buChar char="•"/>
              <a:defRPr/>
            </a:lvl3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0" y="6876181"/>
            <a:ext cx="2610612" cy="43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52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ilagođeni izgl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pic>
        <p:nvPicPr>
          <p:cNvPr id="6" name="Slik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08" y="6876181"/>
            <a:ext cx="2610612" cy="43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933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ŠJU_Naslov tem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teksta 6"/>
          <p:cNvSpPr>
            <a:spLocks noGrp="1"/>
          </p:cNvSpPr>
          <p:nvPr>
            <p:ph type="body" sz="quarter" idx="10"/>
          </p:nvPr>
        </p:nvSpPr>
        <p:spPr>
          <a:xfrm>
            <a:off x="2087984" y="3779837"/>
            <a:ext cx="5761037" cy="2376264"/>
          </a:xfrm>
        </p:spPr>
        <p:txBody>
          <a:bodyPr/>
          <a:lstStyle>
            <a:lvl1pPr marL="0" indent="0">
              <a:spcAft>
                <a:spcPts val="0"/>
              </a:spcAft>
              <a:defRPr sz="3600" b="1"/>
            </a:lvl1pPr>
            <a:lvl2pPr>
              <a:defRPr sz="21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14137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 dirty="0" smtClean="0"/>
              <a:t>Uredite stil podnaslova matrice</a:t>
            </a:r>
            <a:endParaRPr lang="hr-HR" dirty="0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08" y="6866421"/>
            <a:ext cx="2610612" cy="43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947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defRPr/>
            </a:lvl1pPr>
            <a:lvl2pPr marL="914400" indent="-457200">
              <a:buFont typeface="Wingdings" pitchFamily="2" charset="2"/>
              <a:buChar char="§"/>
              <a:defRPr/>
            </a:lvl2pPr>
            <a:lvl3pPr marL="1257300" indent="-342900">
              <a:buFont typeface="Arial" pitchFamily="34" charset="0"/>
              <a:buChar char="•"/>
              <a:defRPr/>
            </a:lvl3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08" y="6876181"/>
            <a:ext cx="2610612" cy="43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527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840" y="6878851"/>
            <a:ext cx="2610612" cy="43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238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 marL="0" indent="0">
              <a:defRPr sz="2800"/>
            </a:lvl1pPr>
            <a:lvl2pPr marL="800100" indent="-342900">
              <a:buFont typeface="Wingdings" pitchFamily="2" charset="2"/>
              <a:buChar char="§"/>
              <a:defRPr sz="2400"/>
            </a:lvl2pPr>
            <a:lvl3pPr marL="1257300" indent="-342900">
              <a:buFont typeface="Arial" pitchFamily="34" charset="0"/>
              <a:buChar char="•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 marL="0" indent="0">
              <a:defRPr sz="2800"/>
            </a:lvl1pPr>
            <a:lvl2pPr marL="800100" indent="-342900">
              <a:buFont typeface="Wingdings" pitchFamily="2" charset="2"/>
              <a:buChar char="§"/>
              <a:defRPr sz="2400"/>
            </a:lvl2pPr>
            <a:lvl3pPr marL="1257300" indent="-342900">
              <a:buFont typeface="Arial" pitchFamily="34" charset="0"/>
              <a:buChar char="•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08" y="6876181"/>
            <a:ext cx="2610612" cy="43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476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 marL="0" indent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 marL="0" indent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pic>
        <p:nvPicPr>
          <p:cNvPr id="10" name="Slik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08" y="6948189"/>
            <a:ext cx="2610612" cy="43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496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pic>
        <p:nvPicPr>
          <p:cNvPr id="6" name="Slik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816" y="6804173"/>
            <a:ext cx="2610612" cy="43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333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08" y="6804173"/>
            <a:ext cx="2610612" cy="43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106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 marL="0" indent="0"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0"/>
            <a:endParaRPr lang="hr-HR" dirty="0" smtClean="0"/>
          </a:p>
          <a:p>
            <a:pPr lvl="0"/>
            <a:endParaRPr lang="hr-HR" dirty="0" smtClean="0"/>
          </a:p>
          <a:p>
            <a:pPr lvl="0"/>
            <a:endParaRPr lang="hr-HR" dirty="0" smtClean="0"/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08" y="6948189"/>
            <a:ext cx="2610612" cy="43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6529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fld id="{46811C24-2B84-4DF8-A5B1-6A3E197211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5" r:id="rId14"/>
  </p:sldLayoutIdLst>
  <p:timing>
    <p:tnLst>
      <p:par>
        <p:cTn id="1" dur="indefinite" restart="never" nodeType="tmRoot"/>
      </p:par>
    </p:tnLst>
  </p:timing>
  <p:txStyles>
    <p:titleStyle>
      <a:lvl1pPr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2pPr>
      <a:lvl3pPr marL="11430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3pPr>
      <a:lvl4pPr marL="16002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4pPr>
      <a:lvl5pPr marL="20574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5pPr>
      <a:lvl6pPr marL="25146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6pPr>
      <a:lvl7pPr marL="29718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7pPr>
      <a:lvl8pPr marL="34290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8pPr>
      <a:lvl9pPr marL="38862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9pPr>
    </p:titleStyle>
    <p:bodyStyle>
      <a:lvl1pPr marL="342900" indent="-342900" algn="l" defTabSz="449263" rtl="0" eaLnBrk="1" fontAlgn="base" hangingPunct="1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sju/" TargetMode="Externa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prava.hr/" TargetMode="External"/><Relationship Id="rId2" Type="http://schemas.openxmlformats.org/officeDocument/2006/relationships/hyperlink" Target="http://www.dsju.hr/" TargetMode="Externa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zup@uprava.hr" TargetMode="External"/><Relationship Id="rId2" Type="http://schemas.openxmlformats.org/officeDocument/2006/relationships/hyperlink" Target="http://www.uprava.hr/" TargetMode="Externa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3105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Novine ZUP-a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3238" y="1691605"/>
            <a:ext cx="9069387" cy="5064795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Definicija upravne stvari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Načelo razmjernosti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Načelo pristupa podacima i zaštite podataka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Službena osoba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Neposredno rješavanje i ispitni postupak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Jedinstveno upravno mjesto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Elektronička komunikacija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err="1"/>
              <a:t>Predmnjeva</a:t>
            </a:r>
            <a:r>
              <a:rPr lang="hr-HR" dirty="0"/>
              <a:t> usvajanja zahtjeva stranke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1322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Novine ZUP-a (2)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3238" y="1619597"/>
            <a:ext cx="9069387" cy="513680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Žalbeni postupak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Prigovor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Poništavanje i ukidanje nezakonitog rješenja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Ukidanje zakonitog rješenja kojim je stranka stekla neko pravo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Upravni ugovor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Zaštita od drugih postupanja javnopravnih tijela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Zaštita od postupanja pružatelja javnih usluga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5282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Tko je službena osoba?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31800" y="1403573"/>
            <a:ext cx="9069387" cy="5472608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Službenik koji vodi postupak i/ili rješava o upravnim stvarima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Ovlaštenje službenicima </a:t>
            </a:r>
            <a:r>
              <a:rPr lang="hr-HR" dirty="0"/>
              <a:t>„dodjeljuje” čelnik tijela donošenjem akta o </a:t>
            </a:r>
            <a:r>
              <a:rPr lang="hr-HR" dirty="0" smtClean="0"/>
              <a:t>unutarnjem ustrojstvu/pravilnika </a:t>
            </a:r>
            <a:r>
              <a:rPr lang="hr-HR" dirty="0"/>
              <a:t>o </a:t>
            </a:r>
            <a:r>
              <a:rPr lang="hr-HR" dirty="0" smtClean="0"/>
              <a:t>radu - </a:t>
            </a:r>
            <a:r>
              <a:rPr lang="hr-HR" b="1" dirty="0">
                <a:solidFill>
                  <a:srgbClr val="7030A0"/>
                </a:solidFill>
              </a:rPr>
              <a:t>ne više davanjem pojedinačnih </a:t>
            </a:r>
            <a:r>
              <a:rPr lang="hr-HR" b="1" dirty="0" smtClean="0">
                <a:solidFill>
                  <a:srgbClr val="7030A0"/>
                </a:solidFill>
              </a:rPr>
              <a:t>ovlasti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>
                <a:solidFill>
                  <a:schemeClr val="tx1"/>
                </a:solidFill>
              </a:rPr>
              <a:t>U praksi se pojavljuje dvojba čelnika tijela kolike i koje ovlasti će dati službeniku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</a:rPr>
              <a:t>V</a:t>
            </a:r>
            <a:r>
              <a:rPr lang="hr-HR" dirty="0" smtClean="0">
                <a:solidFill>
                  <a:schemeClr val="tx1"/>
                </a:solidFill>
              </a:rPr>
              <a:t>rsta i složenost postupka, broj službenika u tijelu, stupanj i vrsta stručne spreme, godine iskustva i sl.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4735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Problemi u primjeni 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3238" y="1403573"/>
            <a:ext cx="9069387" cy="5472608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Povremeno povećanje opsega poslova u nekom upravnom području ili promjena stvarne nadležnosti i dobivanje potpuno novih </a:t>
            </a:r>
            <a:r>
              <a:rPr lang="hr-HR" dirty="0"/>
              <a:t>poslova (</a:t>
            </a:r>
            <a:r>
              <a:rPr lang="hr-HR" i="1" dirty="0"/>
              <a:t>legalizacija</a:t>
            </a:r>
            <a:r>
              <a:rPr lang="hr-HR" dirty="0"/>
              <a:t>) </a:t>
            </a:r>
            <a:endParaRPr lang="hr-HR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Povremeno ili trajno smanjenje broja službenika za rješavanje u nekom upravnom području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Žurnost u rješavanju, zaštita javnog interesa, poduzimanje hitnih mjera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Nevoljkost službenika </a:t>
            </a:r>
            <a:r>
              <a:rPr lang="hr-HR" dirty="0"/>
              <a:t>za </a:t>
            </a:r>
            <a:r>
              <a:rPr lang="hr-HR" dirty="0" smtClean="0"/>
              <a:t>rješavanje </a:t>
            </a:r>
            <a:r>
              <a:rPr lang="hr-HR" dirty="0"/>
              <a:t>o upravnim stvarima </a:t>
            </a:r>
            <a:r>
              <a:rPr lang="hr-HR" dirty="0" smtClean="0"/>
              <a:t>i </a:t>
            </a:r>
            <a:r>
              <a:rPr lang="hr-HR" dirty="0"/>
              <a:t>zastupanje u upravnim sporovima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74773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Kako ih riješiti?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Izmjene i dopune pravilnika o unutarnjem redu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Prijem službenika na određeno vrijeme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Privremeni </a:t>
            </a:r>
            <a:r>
              <a:rPr lang="hr-HR" dirty="0"/>
              <a:t>premještaj službenika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Potreban </a:t>
            </a:r>
            <a:r>
              <a:rPr lang="hr-HR" dirty="0"/>
              <a:t>visoki stupanj stručnosti i osposobljenosti za rad u upravnim </a:t>
            </a:r>
            <a:r>
              <a:rPr lang="hr-HR" dirty="0" smtClean="0"/>
              <a:t>stvarima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Jačanje izobrazbe službenika u upravnom području, u području primjene ZUP-a i ZUS-a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192599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Elektronička komunikacija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/>
              <a:t>ZUP je omogućio elektroničku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/>
              <a:t>komunikaciju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/>
              <a:t>obavješćivanje 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/>
              <a:t>dostavu</a:t>
            </a:r>
          </a:p>
          <a:p>
            <a:r>
              <a:rPr lang="hr-HR" sz="2800" dirty="0" smtClean="0"/>
              <a:t>Da bi se ostvarila puna elektronička komunikacija moraju biti uspostavljeni </a:t>
            </a:r>
            <a:r>
              <a:rPr lang="hr-H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infrastrukturni preduvjeti </a:t>
            </a:r>
            <a:r>
              <a:rPr lang="hr-HR" sz="2800" dirty="0" smtClean="0"/>
              <a:t>koji ovise o cjelovitom rješenju na razini države</a:t>
            </a:r>
          </a:p>
          <a:p>
            <a:r>
              <a:rPr lang="hr-HR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hr-H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-građani</a:t>
            </a:r>
            <a:r>
              <a:rPr lang="hr-HR" sz="2800" dirty="0" smtClean="0"/>
              <a:t> - platforma za pristup registrima</a:t>
            </a:r>
            <a:r>
              <a:rPr lang="hr-HR" sz="2800" dirty="0"/>
              <a:t> </a:t>
            </a:r>
            <a:r>
              <a:rPr lang="hr-HR" sz="2800" dirty="0" smtClean="0"/>
              <a:t>i uslugama, ali još se ne može koristiti za potpunu komunikaciju između tijela i stranke u upravnom postupku</a:t>
            </a:r>
            <a:endParaRPr lang="hr-HR" sz="28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9228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Žalbeni postupak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3238" y="1547589"/>
            <a:ext cx="9069387" cy="5208811"/>
          </a:xfrm>
        </p:spPr>
        <p:txBody>
          <a:bodyPr/>
          <a:lstStyle/>
          <a:p>
            <a:r>
              <a:rPr lang="hr-HR" sz="2800" dirty="0" smtClean="0"/>
              <a:t>U žalbenom postupku dolaze do izražaja sva načela ZUP-a i primjena novih instituta sa svrhom efikasnog i učinkovitog rješavanja žalbi</a:t>
            </a:r>
          </a:p>
          <a:p>
            <a:r>
              <a:rPr lang="hr-H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Modeli učinkovitog rješavanja žalbi</a:t>
            </a:r>
            <a:r>
              <a:rPr lang="hr-HR" sz="28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>
                <a:solidFill>
                  <a:schemeClr val="tx1"/>
                </a:solidFill>
              </a:rPr>
              <a:t>u</a:t>
            </a:r>
            <a:r>
              <a:rPr lang="hr-HR" sz="2800" dirty="0" smtClean="0">
                <a:solidFill>
                  <a:schemeClr val="tx1"/>
                </a:solidFill>
              </a:rPr>
              <a:t>pozoriti stranku na mogućnost odricanja prava na žalbu ako je to u njezinom interesu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 smtClean="0">
                <a:solidFill>
                  <a:schemeClr val="tx1"/>
                </a:solidFill>
              </a:rPr>
              <a:t>usvojiti žalbu i zamijeniti rješenje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>
                <a:solidFill>
                  <a:schemeClr val="tx1"/>
                </a:solidFill>
              </a:rPr>
              <a:t>b</a:t>
            </a:r>
            <a:r>
              <a:rPr lang="hr-HR" sz="2800" dirty="0" smtClean="0">
                <a:solidFill>
                  <a:schemeClr val="tx1"/>
                </a:solidFill>
              </a:rPr>
              <a:t>ez odgode poslati žalbu i predmet drugostupanjskom tijelu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>
                <a:solidFill>
                  <a:schemeClr val="tx1"/>
                </a:solidFill>
              </a:rPr>
              <a:t>d</a:t>
            </a:r>
            <a:r>
              <a:rPr lang="hr-HR" sz="2800" dirty="0" smtClean="0">
                <a:solidFill>
                  <a:schemeClr val="tx1"/>
                </a:solidFill>
              </a:rPr>
              <a:t>rugostupanjsko tijelo u pravilu rješava žalbu a iznimno vraća na ponovljeni postupak</a:t>
            </a:r>
            <a:endParaRPr lang="hr-HR" sz="2800" dirty="0">
              <a:solidFill>
                <a:schemeClr val="tx1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856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Prigovor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3238" y="1768475"/>
            <a:ext cx="9069387" cy="5107706"/>
          </a:xfrm>
        </p:spPr>
        <p:txBody>
          <a:bodyPr/>
          <a:lstStyle/>
          <a:p>
            <a:r>
              <a:rPr lang="hr-HR" sz="3600" dirty="0" smtClean="0"/>
              <a:t>Prigovor je </a:t>
            </a:r>
            <a:r>
              <a:rPr lang="hr-HR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apsolutna novost </a:t>
            </a:r>
            <a:r>
              <a:rPr lang="hr-HR" sz="3600" dirty="0" smtClean="0"/>
              <a:t>u ZUP-u </a:t>
            </a:r>
          </a:p>
          <a:p>
            <a:r>
              <a:rPr lang="hr-HR" sz="3600" dirty="0" smtClean="0"/>
              <a:t>Osnovni cilj: zaštita građana od postupanja uprave koja nisu usmjerena na donošenje i izvršavanje upravnih akata</a:t>
            </a:r>
            <a:endParaRPr lang="hr-HR" sz="3600" dirty="0"/>
          </a:p>
          <a:p>
            <a:r>
              <a:rPr lang="hr-HR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primjenjuje se u upravnom postupku!</a:t>
            </a:r>
            <a:endParaRPr lang="hr-HR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336" y="4859957"/>
            <a:ext cx="4170040" cy="2497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109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Zbog čega se može izjaviti prigovor?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3238" y="1403573"/>
            <a:ext cx="9069387" cy="5352827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Osoba predlaže pokretanje postupka po službenoj dužnosti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JPT ne ispunjava obveze iz  upravnog ugovora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Osoba traži informacije koje su joj potrebne za ostvarivanje nekih njezinih prava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Osoba trpi posljedice postupanja JPT a ne radi se o vođenju upravnog postupka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Korisnik javne usluge trpi posljedice postupanja pružatelja javne usluge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9350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Uloga čelnika tijela po prigovoru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endParaRPr lang="hr-HR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Prigovor </a:t>
            </a:r>
            <a:r>
              <a:rPr lang="hr-HR" dirty="0"/>
              <a:t>se izjavljuje čelniku tijela </a:t>
            </a:r>
            <a:r>
              <a:rPr lang="hr-HR" dirty="0" smtClean="0"/>
              <a:t>koji o </a:t>
            </a:r>
            <a:r>
              <a:rPr lang="hr-HR" dirty="0"/>
              <a:t>tome odlučuje </a:t>
            </a:r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rješenjem</a:t>
            </a:r>
            <a:r>
              <a:rPr lang="hr-HR" dirty="0"/>
              <a:t> u roku od </a:t>
            </a:r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osam dana </a:t>
            </a:r>
            <a:r>
              <a:rPr lang="hr-HR" dirty="0"/>
              <a:t>od dana izjavljivanja prigovora </a:t>
            </a:r>
            <a:endParaRPr lang="hr-HR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Protiv </a:t>
            </a:r>
            <a:r>
              <a:rPr lang="hr-HR" dirty="0"/>
              <a:t>tog rješenja može se izjaviti žalba ili pokrenuti upravni spor</a:t>
            </a:r>
          </a:p>
        </p:txBody>
      </p:sp>
    </p:spTree>
    <p:extLst>
      <p:ext uri="{BB962C8B-B14F-4D97-AF65-F5344CB8AC3E}">
        <p14:creationId xmlns:p14="http://schemas.microsoft.com/office/powerpoint/2010/main" val="325568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teksta 3"/>
          <p:cNvSpPr>
            <a:spLocks noGrp="1"/>
          </p:cNvSpPr>
          <p:nvPr>
            <p:ph type="body" sz="quarter" idx="10"/>
          </p:nvPr>
        </p:nvSpPr>
        <p:spPr>
          <a:xfrm>
            <a:off x="2087984" y="2627709"/>
            <a:ext cx="7056784" cy="3888432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hr-HR" sz="54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ZUP</a:t>
            </a:r>
            <a:r>
              <a:rPr lang="hr-HR" sz="5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sz="5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</a:t>
            </a:r>
            <a:endParaRPr lang="hr-HR" sz="54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hr-HR" sz="5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Ž(</a:t>
            </a:r>
            <a:r>
              <a:rPr lang="hr-HR" sz="54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ZUP</a:t>
            </a:r>
            <a:r>
              <a:rPr lang="hr-HR" sz="5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)ANIJAMA</a:t>
            </a:r>
          </a:p>
          <a:p>
            <a:pPr>
              <a:lnSpc>
                <a:spcPct val="100000"/>
              </a:lnSpc>
            </a:pPr>
            <a:r>
              <a:rPr lang="hr-HR" sz="5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</a:t>
            </a:r>
            <a:endParaRPr lang="hr-HR" sz="48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00000"/>
              </a:lnSpc>
            </a:pPr>
            <a:r>
              <a:rPr lang="hr-HR" sz="4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Eva Kompes, dipl. iur.</a:t>
            </a:r>
          </a:p>
        </p:txBody>
      </p:sp>
    </p:spTree>
    <p:extLst>
      <p:ext uri="{BB962C8B-B14F-4D97-AF65-F5344CB8AC3E}">
        <p14:creationId xmlns:p14="http://schemas.microsoft.com/office/powerpoint/2010/main" val="234301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Primjer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3238" y="1547589"/>
            <a:ext cx="9069387" cy="5208811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Osoba traži informaciju kako se pokreće postupak izdavanja građevinske dozvole, što je potrebno priložiti, na koji način se predaje zahtjev i sl.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Službenik je dužan tu informaciju dati usmeno ili pisanim putem u roku od 15 dana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Ako to ne učini u propisanom roku ili ako odbije izdati obavijest osoba može izjaviti prigovor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Slijedi donošenje rješenja u upravnom postupku i puna zaštite stranke korištenjem pravnih lijekova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931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3238" y="395461"/>
            <a:ext cx="9069387" cy="1512168"/>
          </a:xfrm>
        </p:spPr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Pravo na pristup informacijama i prigovor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3808" y="1763613"/>
            <a:ext cx="9069387" cy="4987925"/>
          </a:xfrm>
        </p:spPr>
        <p:txBody>
          <a:bodyPr/>
          <a:lstStyle/>
          <a:p>
            <a:endParaRPr lang="hr-HR" dirty="0" smtClean="0"/>
          </a:p>
          <a:p>
            <a:r>
              <a:rPr lang="hr-HR" dirty="0" smtClean="0"/>
              <a:t>Postupanje tijela po zahtjevu stranke kojim traži pravo na pristup informacijama uređeno Zakonom o pravu na pristup informacijama </a:t>
            </a:r>
          </a:p>
          <a:p>
            <a:pPr algn="ctr"/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bitno se razlikuje </a:t>
            </a:r>
          </a:p>
          <a:p>
            <a:r>
              <a:rPr lang="hr-HR" dirty="0" smtClean="0"/>
              <a:t>od postupanje po prigovoru zbog povrede prava na obavješćivanje o uvjetima ostvarivanja i zaštiti prava!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2525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Svrha prigovora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>
                <a:solidFill>
                  <a:schemeClr val="tx1"/>
                </a:solidFill>
              </a:rPr>
              <a:t>Vrlo </a:t>
            </a:r>
            <a:r>
              <a:rPr lang="hr-HR" dirty="0">
                <a:solidFill>
                  <a:schemeClr val="tx1"/>
                </a:solidFill>
              </a:rPr>
              <a:t>široka pravna zaštita građana od postupanja JPT u području upravnog </a:t>
            </a:r>
            <a:r>
              <a:rPr lang="hr-HR" dirty="0" smtClean="0">
                <a:solidFill>
                  <a:schemeClr val="tx1"/>
                </a:solidFill>
              </a:rPr>
              <a:t>prava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>
                <a:solidFill>
                  <a:schemeClr val="tx1"/>
                </a:solidFill>
              </a:rPr>
              <a:t>Putem prigovora se proširuje doseg zaštite prava građana i pravnih osoba pred javnopravnim tijelima i upravnim sudovima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>
                <a:solidFill>
                  <a:schemeClr val="tx1"/>
                </a:solidFill>
              </a:rPr>
              <a:t>Građanima se omogućuje vođenje upravnog postupka i pristup sudu</a:t>
            </a:r>
            <a:endParaRPr lang="hr-HR" dirty="0">
              <a:solidFill>
                <a:schemeClr val="tx1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8723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 odnosa ZUP-a i posebnih zakona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 smtClean="0"/>
              <a:t>Stupanjem </a:t>
            </a:r>
            <a:r>
              <a:rPr lang="hr-HR" sz="2800" dirty="0"/>
              <a:t>na snagu novog ZUP-a došlo je do nužne prilagodbe više od stotinu zakona koji </a:t>
            </a:r>
            <a:r>
              <a:rPr lang="hr-HR" sz="2800" dirty="0" smtClean="0"/>
              <a:t>su uređivali </a:t>
            </a:r>
            <a:r>
              <a:rPr lang="hr-HR" sz="2800" dirty="0"/>
              <a:t>pojedina upravna područja </a:t>
            </a:r>
          </a:p>
          <a:p>
            <a:r>
              <a:rPr lang="hr-HR" sz="2800" dirty="0"/>
              <a:t>Od 1. listopada 2016. godine na snazi je Zaključak Vlade RH koji obvezuje predlagatelje zakona (ministre) na davanje Izjave o usklađenosti </a:t>
            </a:r>
            <a:r>
              <a:rPr lang="hr-HR" sz="2800" dirty="0" smtClean="0"/>
              <a:t>posebnih zakona </a:t>
            </a:r>
            <a:r>
              <a:rPr lang="hr-HR" sz="2800" dirty="0"/>
              <a:t>sa ZUP-om, a ministar uprave potpisuje Izjavu ako je zakon </a:t>
            </a:r>
            <a:r>
              <a:rPr lang="hr-HR" sz="2800" dirty="0" smtClean="0"/>
              <a:t>usklađen</a:t>
            </a:r>
          </a:p>
          <a:p>
            <a:r>
              <a:rPr lang="hr-H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Svrha – jednaka primjena općeg </a:t>
            </a:r>
            <a:r>
              <a:rPr lang="hr-HR" sz="2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postupovnog</a:t>
            </a:r>
            <a:r>
              <a:rPr lang="hr-H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zakona u svim upravnim područjima, prema svim strankama i na području cijele države</a:t>
            </a:r>
            <a:endParaRPr lang="hr-HR" sz="2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027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Izazovi primjene novog ZUP-a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Stručno usavršavanje službenika za vođenje upravnih postupaka i rješavanje u upravnim stvarima kao i za zastupanje JPT u upravnim sporovima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Razvoj i implementacija jedinstvenog upravnog mjesta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Poštivanje instruktivnih rokova kako bi se postupak ubrzao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Stvaranje uvjeta za elektroničku komunikaciju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1592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Što je učinjeno do sada?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Kao </a:t>
            </a:r>
            <a:r>
              <a:rPr lang="hr-HR" dirty="0"/>
              <a:t>rezultat Projekta IPA 2008 „Potpora provedbi ZUP-a” osposobljeni su treneri iz reda državnih i lokalnih službenika za izobrazbu o ZUP-u, izrađen je program i metodologija dvodnevnih radionica o ZUP-u koje se od 2014. godine održavaju u RH u organizaciji Državne škole za javnu upravu </a:t>
            </a:r>
            <a:r>
              <a:rPr lang="hr-HR" dirty="0" err="1">
                <a:hlinkClick r:id="rId2"/>
              </a:rPr>
              <a:t>www.dsju</a:t>
            </a:r>
            <a:r>
              <a:rPr lang="hr-HR" dirty="0"/>
              <a:t> (za službenike i JPT besplatno</a:t>
            </a:r>
            <a:r>
              <a:rPr lang="hr-HR" dirty="0" smtClean="0"/>
              <a:t>)</a:t>
            </a:r>
          </a:p>
          <a:p>
            <a:r>
              <a:rPr lang="hr-HR" dirty="0" smtClean="0"/>
              <a:t>Za vrijeme trajanja projekta održano je 30 radionica na kojima je sudjelovalo </a:t>
            </a:r>
            <a:r>
              <a:rPr lang="hr-HR" dirty="0" smtClean="0">
                <a:solidFill>
                  <a:srgbClr val="7030A0"/>
                </a:solidFill>
              </a:rPr>
              <a:t>643 službenika</a:t>
            </a:r>
            <a:endParaRPr lang="hr-HR" dirty="0">
              <a:solidFill>
                <a:srgbClr val="7030A0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4539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Radionice u brojkama…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U 2014. godini održane su 22 radionice (8 na lokalnoj razini, 7 u Zagrebu i 7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house</a:t>
            </a:r>
            <a:r>
              <a:rPr lang="hr-HR" dirty="0"/>
              <a:t> radionica</a:t>
            </a:r>
            <a:r>
              <a:rPr lang="hr-HR" dirty="0" smtClean="0"/>
              <a:t>) – 412 službenika</a:t>
            </a:r>
            <a:endParaRPr lang="hr-HR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U 2015. godini održano je 36 radionica (15 na lokalnoj razini, 8 u Zagrebu i 13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house</a:t>
            </a:r>
            <a:r>
              <a:rPr lang="hr-HR" dirty="0"/>
              <a:t> radionica</a:t>
            </a:r>
            <a:r>
              <a:rPr lang="hr-HR" dirty="0" smtClean="0"/>
              <a:t>) – 689 službenika</a:t>
            </a:r>
            <a:endParaRPr lang="hr-HR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U 2016. godini održano je 30 radionica (13 na lokalnoj razini, 10 u Zagrebu i 7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house</a:t>
            </a:r>
            <a:r>
              <a:rPr lang="hr-HR" dirty="0"/>
              <a:t> radionica</a:t>
            </a:r>
            <a:r>
              <a:rPr lang="hr-HR" dirty="0" smtClean="0"/>
              <a:t>) – 576 službenika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8659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…i slovima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Radionice se održavaju u Zagrebu za središnju razinu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U gradovima sjedištima županija za regionalnu razinu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Izvan županijskih sjedišta održane su radionice u Orahovici, Kraljevici, Novoj Gradiški, Rovinju, Puli, Samoboru, Vinkovcima, Velikoj Gorici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Plan za 2017. - Metković, Čakovec, Zadar, Rijeka, Vukovar, Požega, Gospić, Koprivnica….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430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E-učenje o ZUP-u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Postoji mogućnost e-učenja o ZUP-u prijavom u sustav putem poveznice  </a:t>
            </a:r>
          </a:p>
          <a:p>
            <a:r>
              <a:rPr lang="hr-HR" dirty="0"/>
              <a:t>     </a:t>
            </a:r>
          </a:p>
          <a:p>
            <a:pPr algn="ctr"/>
            <a:r>
              <a:rPr lang="hr-HR" dirty="0">
                <a:hlinkClick r:id="rId2"/>
              </a:rPr>
              <a:t>www.dsju.hr</a:t>
            </a:r>
            <a:endParaRPr lang="hr-HR" dirty="0"/>
          </a:p>
          <a:p>
            <a:pPr algn="ctr"/>
            <a:endParaRPr lang="hr-HR" dirty="0"/>
          </a:p>
          <a:p>
            <a:pPr algn="ctr"/>
            <a:r>
              <a:rPr lang="hr-HR" dirty="0">
                <a:hlinkClick r:id="rId3"/>
              </a:rPr>
              <a:t>www.uprava.hr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5778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Picture 2" descr="C:\Users\ekompes\Desktop\dsju e learnin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92" y="1"/>
            <a:ext cx="9289031" cy="675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031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Zakon o općem upravnom postupku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ZUP je stupio na snagu i primjenjuje se od 1. siječnja 2010. godine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Time je prestao vrijediti stari ZUP koji je u pravni sustav Republike Hrvatske preuzet 1991. godine, a skoro neizmijenjen bio je u primjeni više od 50 </a:t>
            </a:r>
            <a:r>
              <a:rPr lang="hr-HR" dirty="0" smtClean="0"/>
              <a:t>godina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Velika promjena ili…</a:t>
            </a:r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280" y="4211885"/>
            <a:ext cx="5040560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545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Pitanja i odgovori o ZUP-u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3238" y="1547589"/>
            <a:ext cx="9069387" cy="5208811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Ministarstvo uprave kontinuirano prati primjenu ZUP-a, daje pisana očitovanja na upite službenika, tijela i stranka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Na </a:t>
            </a:r>
            <a:r>
              <a:rPr lang="hr-HR" dirty="0">
                <a:hlinkClick r:id="rId2"/>
              </a:rPr>
              <a:t>www.uprava.hr</a:t>
            </a:r>
            <a:r>
              <a:rPr lang="hr-HR" dirty="0"/>
              <a:t> postoji poveznica na česta pitanja i odgovore o ZUP-u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Putem e-adrese </a:t>
            </a:r>
            <a:r>
              <a:rPr lang="hr-HR" dirty="0">
                <a:hlinkClick r:id="rId3"/>
              </a:rPr>
              <a:t>zup@</a:t>
            </a:r>
            <a:r>
              <a:rPr lang="hr-HR" dirty="0" err="1">
                <a:hlinkClick r:id="rId3"/>
              </a:rPr>
              <a:t>uprava.hr</a:t>
            </a:r>
            <a:r>
              <a:rPr lang="hr-HR" dirty="0"/>
              <a:t> mogu se dobiti odgovori na konkretna pitanja o primjeni ZUP-a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P</a:t>
            </a:r>
            <a:r>
              <a:rPr lang="hr-HR" dirty="0" smtClean="0"/>
              <a:t>utem </a:t>
            </a:r>
            <a:r>
              <a:rPr lang="hr-HR" dirty="0"/>
              <a:t>telefonskog kontakta 01/2357533 i 01/2357521 </a:t>
            </a:r>
            <a:r>
              <a:rPr lang="hr-HR" dirty="0" smtClean="0"/>
              <a:t>- izravna </a:t>
            </a:r>
            <a:r>
              <a:rPr lang="hr-HR" dirty="0"/>
              <a:t>komunikacija sa Službom za ZUP u Ministarstvu uprave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0912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Kako dalje sa ZUP-om?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Osigurati njegovu punu primjenu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Usklađivati posebne zakone sa ZUP-om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Pratiti i nadzirati kako se primjenjuje (Ministarstvo uprave i sva resorna ministarstva)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Provoditi inspekcijski nadzor – upravna inspekcija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Poticati izobrazbu o primjeni ZUP-a u konkretnim upravnim postupcima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8608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Novi projekt o ZUP-u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3238" y="1619597"/>
            <a:ext cx="9069387" cy="513680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 smtClean="0"/>
              <a:t>Ministarstvo uprave korisnik je Projekta </a:t>
            </a:r>
            <a:r>
              <a:rPr lang="hr-HR" sz="2800" dirty="0"/>
              <a:t>IPA FFRAC 2012 </a:t>
            </a:r>
            <a:r>
              <a:rPr lang="hr-HR" sz="2800" dirty="0" smtClean="0"/>
              <a:t>„Razvoj i implementacija </a:t>
            </a:r>
            <a:r>
              <a:rPr lang="hr-H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sustava za nadzor ZUP-a</a:t>
            </a:r>
            <a:r>
              <a:rPr lang="hr-HR" sz="2800" dirty="0" smtClean="0"/>
              <a:t>”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 smtClean="0"/>
              <a:t>Praćenje primjene ZUP-a na razini konkretnog upravnog postupka u javnopravnom tijelu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 smtClean="0"/>
              <a:t>Ministarstvo uprave će pratiti sve postupke i o tome izvještavati Vladu RH, resorna ministarstva će pratiti kako se vode upravni postupci iz njihove nadležnosti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 smtClean="0"/>
              <a:t>Čelnici tijela će imati mogućnost praćenja broja i vrste upravnih postupaka, opterećenost službenika, brzog stvaranje izvještaja po upravnim područjima</a:t>
            </a:r>
          </a:p>
        </p:txBody>
      </p:sp>
    </p:spTree>
    <p:extLst>
      <p:ext uri="{BB962C8B-B14F-4D97-AF65-F5344CB8AC3E}">
        <p14:creationId xmlns:p14="http://schemas.microsoft.com/office/powerpoint/2010/main" val="91080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Tijela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IT sustav će se testirati na 8 tijela od kojih je jedno Međimurska županija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U </a:t>
            </a:r>
            <a:r>
              <a:rPr lang="hr-HR" dirty="0"/>
              <a:t>prvoj skupini za implementaciju IT Sustava su sva ministarstva, svi uredi državne uprave u županijama i Grad Zagreb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U drugoj skupini su </a:t>
            </a:r>
            <a:r>
              <a:rPr lang="hr-HR" dirty="0" smtClean="0"/>
              <a:t>svi drugi obveznici </a:t>
            </a:r>
            <a:r>
              <a:rPr lang="hr-HR" dirty="0"/>
              <a:t>primjene ZUP-a, a implementacija će se provoditi prema Operativnom planu koji će biti izrađen u okviru </a:t>
            </a:r>
            <a:r>
              <a:rPr lang="hr-HR" dirty="0" smtClean="0"/>
              <a:t>projekta</a:t>
            </a:r>
          </a:p>
        </p:txBody>
      </p:sp>
    </p:spTree>
    <p:extLst>
      <p:ext uri="{BB962C8B-B14F-4D97-AF65-F5344CB8AC3E}">
        <p14:creationId xmlns:p14="http://schemas.microsoft.com/office/powerpoint/2010/main" val="775031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Rokovi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hr-HR" sz="3600" dirty="0" smtClean="0"/>
              <a:t>IT sustav će biti razvijen i uspostavljen u ministarstvima, uredima državne uprave i Gradu Zagrebu (poslovi državne uprave) </a:t>
            </a:r>
          </a:p>
          <a:p>
            <a:r>
              <a:rPr lang="hr-HR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do </a:t>
            </a:r>
            <a:r>
              <a:rPr lang="hr-HR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konca ožujka 2018. </a:t>
            </a:r>
            <a:r>
              <a:rPr lang="hr-HR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godine</a:t>
            </a:r>
            <a:endParaRPr lang="hr-HR" sz="3600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hr-HR" sz="3600" dirty="0" smtClean="0"/>
              <a:t>Planira se postupna uspostava u sva javnopravna tijela 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24698939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Uloga županija u primjeni ZUP-a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Županije i njihovi upravni odjeli su javnopravna tijela po ZUP-u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Provode upravne postupke u prvom i u drugom stupnju u upravnim područjima za koja su </a:t>
            </a:r>
            <a:r>
              <a:rPr lang="hr-HR" dirty="0" smtClean="0"/>
              <a:t>nadležni</a:t>
            </a:r>
            <a:endParaRPr lang="hr-HR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Županije će prema Operativnom planu biti sljedeća skupina tijela za implementaciju IT Sustava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Zbog građana (stranaka) potrebno je osigurati  zakonitost i učinkovitost u primjeni ZUP-a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9729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Uloga župana u primjeni ZUP-a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3238" y="1547589"/>
            <a:ext cx="9069387" cy="5208811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Župani su čelnici tijela prema ZUP-u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Donose pravilnike o unutarnjem redu i </a:t>
            </a:r>
            <a:r>
              <a:rPr lang="hr-HR" dirty="0" smtClean="0"/>
              <a:t>tako dodjeljuju </a:t>
            </a:r>
            <a:r>
              <a:rPr lang="hr-HR" dirty="0"/>
              <a:t>ovlasti za vođenje i rješavanje u upravnom postupku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Rješavaju u upravnom postupku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Odlučuju o izuzeću službene osobe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Odlučuju o prigovoru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Ocjenjuju rad službenika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Usmjeravaju i potiču službenike na izobrazbu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306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Dobrobiti ZUP-a u županijama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3238" y="1768475"/>
            <a:ext cx="9069387" cy="5107706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Dobrom primjenom ZUP-a u upravnim postupcima postiže se zadovoljstvo građana i pravnih osoba (stranaka u postupku</a:t>
            </a:r>
            <a:r>
              <a:rPr lang="hr-HR" dirty="0" smtClean="0"/>
              <a:t>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 smtClean="0"/>
              <a:t>Uprava postaje servis građana</a:t>
            </a:r>
            <a:endParaRPr lang="hr-HR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Izobrazbom službenika postiže se dobra primjena ZUP-a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Davanjem obavijesti,objavljivanjem podataka, obrazaca i informacija  na web </a:t>
            </a:r>
            <a:r>
              <a:rPr lang="hr-HR" dirty="0" smtClean="0"/>
              <a:t>stranicama/oglasnim pločama </a:t>
            </a:r>
            <a:r>
              <a:rPr lang="hr-HR" dirty="0"/>
              <a:t>tijela postiže se bolja informiranost stranaka i time uspješnije vođenje postupaka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0575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r>
              <a:rPr lang="hr-HR" sz="4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Zahvaljujem na pozornosti!</a:t>
            </a:r>
            <a:endParaRPr lang="hr-HR" sz="4400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074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4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Pitanja…</a:t>
            </a:r>
          </a:p>
          <a:p>
            <a:endParaRPr lang="hr-HR" sz="44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sz="44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sz="44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sz="4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… i odgovori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071" y="1835621"/>
            <a:ext cx="2695575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3036" y="4859957"/>
            <a:ext cx="262890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538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Razlozi za donošenje novog ZUP-a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Uprava kao </a:t>
            </a:r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servis građana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Prilagodba europskim standardima </a:t>
            </a:r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jedinstvenog</a:t>
            </a:r>
            <a:r>
              <a:rPr lang="hr-HR" dirty="0"/>
              <a:t> i </a:t>
            </a:r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bržeg upravnog postupka </a:t>
            </a:r>
            <a:r>
              <a:rPr lang="hr-HR" dirty="0"/>
              <a:t>uz što manje troškova za javnopravna tijela i za građane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Prilagodba procesu </a:t>
            </a:r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decentralizacije</a:t>
            </a:r>
            <a:r>
              <a:rPr lang="hr-HR" dirty="0"/>
              <a:t> javne uprave i privatizacije u sektoru javnih službi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Razvoj </a:t>
            </a:r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informacijsko-komunikacijske </a:t>
            </a:r>
            <a:r>
              <a:rPr lang="hr-HR" dirty="0"/>
              <a:t>tehnologije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Vraćanje sustavnog karaktera zakonu – </a:t>
            </a:r>
            <a:r>
              <a:rPr lang="hr-HR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lex</a:t>
            </a:r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generalis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970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Očekivani učinci primjene novog ZUP-a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3238" y="1547589"/>
            <a:ext cx="9069387" cy="5208811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Povećana stručna kvaliteta javnih službenika i viša razina profesionalnosti u rješavanju upravnih stvari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Povećani doseg zaštite prava stranaka pred javnopravnim tijelima i upravnim sudovima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Javna uprava: pouzdana, otvorena, transparentna, učinkovita, ekonomična, pravična i orijentirana na građane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Drugostupanjska tijela će sama rješavati stvar u žalbenom postupku uz iznimno vraćanje na ponovljeni postupak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9592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primjene ZUP-a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3238" y="1475581"/>
            <a:ext cx="9069387" cy="5280819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/>
              <a:t>Upravni postupak u prvom i drugom stupnju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/>
              <a:t>Izvršenje upravnih akata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/>
              <a:t>Izvanredni pravni lijekovi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/>
              <a:t>Izdavanje potvrda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/>
              <a:t>Obavješćivanje o uvjetima ostvarivanja i zaštite prava građana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/>
              <a:t>Zaštita od drugih oblika postupanja javnopravnih tijela iz područja upravnog prava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/>
              <a:t>Zaštita od postupanja pružatelja javnih usluga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/>
              <a:t>Sklapanje upravnih ugovora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669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Obveznici </a:t>
            </a:r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primjene ZUP-a</a:t>
            </a:r>
            <a:b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3409079"/>
              </p:ext>
            </p:extLst>
          </p:nvPr>
        </p:nvGraphicFramePr>
        <p:xfrm>
          <a:off x="503238" y="1768475"/>
          <a:ext cx="9069387" cy="4987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1601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Korisnici primjene ZUP-a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Stranke (fizičke i pravne osobe) o čijim se pravima, obvezama i pravnim interesima odlučuje u upravnom postupku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dirty="0"/>
              <a:t>U upravnom postupku se nalaze najmanje dvije osobe: </a:t>
            </a:r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službena osoba i </a:t>
            </a:r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stranka </a:t>
            </a:r>
            <a:r>
              <a:rPr lang="hr-HR" dirty="0" smtClean="0">
                <a:solidFill>
                  <a:schemeClr val="tx1"/>
                </a:solidFill>
              </a:rPr>
              <a:t>k</a:t>
            </a:r>
            <a:r>
              <a:rPr lang="hr-HR" dirty="0" smtClean="0"/>
              <a:t>oje imaju </a:t>
            </a:r>
            <a:r>
              <a:rPr lang="hr-HR" dirty="0"/>
              <a:t>jasno definirane uloge, prava i obveze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0004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Primjena ZUP-a u županijama</a:t>
            </a:r>
            <a:endParaRPr lang="hr-H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Županije </a:t>
            </a:r>
            <a:r>
              <a:rPr lang="hr-HR" dirty="0"/>
              <a:t>primjenjuju ZUP i to kao </a:t>
            </a:r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prvostupanjska</a:t>
            </a:r>
            <a:r>
              <a:rPr lang="hr-HR" dirty="0"/>
              <a:t> tijela kad odlučuju o pravima obvezama i pravnim interesima stranka i kao </a:t>
            </a:r>
            <a:r>
              <a:rPr lang="hr-H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drugostupanjska</a:t>
            </a:r>
            <a:r>
              <a:rPr lang="hr-HR" dirty="0"/>
              <a:t> tijela (žalbena) kad nadziru zakonitost i ocjenjuju svrhovitost pobijanog rješenja u granicama zahtjeva iz žalbe ali pri tome nisu </a:t>
            </a:r>
            <a:r>
              <a:rPr lang="hr-HR" dirty="0" smtClean="0"/>
              <a:t>vezana </a:t>
            </a:r>
            <a:r>
              <a:rPr lang="hr-HR" dirty="0"/>
              <a:t>žalbenim </a:t>
            </a:r>
            <a:r>
              <a:rPr lang="hr-HR" dirty="0" smtClean="0"/>
              <a:t>razlozima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4611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amplate_DSJU_prezentacija (1)">
  <a:themeElements>
    <a:clrScheme name="Prilagođen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C196A"/>
      </a:hlink>
      <a:folHlink>
        <a:srgbClr val="A887B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2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600" b="0" i="0" u="none" strike="noStrike" cap="none" normalizeH="0" baseline="0" smtClean="0">
            <a:ln>
              <a:noFill/>
            </a:ln>
            <a:effectLst/>
            <a:latin typeface="Calibri" pitchFamily="34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2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600" b="0" i="0" u="none" strike="noStrike" cap="none" normalizeH="0" baseline="0" smtClean="0">
            <a:ln>
              <a:noFill/>
            </a:ln>
            <a:effectLst/>
            <a:latin typeface="Calibri" pitchFamily="34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Tema sustava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sustava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sustava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sustava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sustava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sustava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sustava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sustav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1220</TotalTime>
  <Words>1786</Words>
  <Application>Microsoft Office PowerPoint</Application>
  <PresentationFormat>Prilagođeno</PresentationFormat>
  <Paragraphs>191</Paragraphs>
  <Slides>39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39</vt:i4>
      </vt:variant>
    </vt:vector>
  </HeadingPairs>
  <TitlesOfParts>
    <vt:vector size="40" baseType="lpstr">
      <vt:lpstr>tamplate_DSJU_prezentacija (1)</vt:lpstr>
      <vt:lpstr>PowerPointova prezentacija</vt:lpstr>
      <vt:lpstr>PowerPointova prezentacija</vt:lpstr>
      <vt:lpstr>Zakon o općem upravnom postupku</vt:lpstr>
      <vt:lpstr>Razlozi za donošenje novog ZUP-a</vt:lpstr>
      <vt:lpstr>Očekivani učinci primjene novog ZUP-a</vt:lpstr>
      <vt:lpstr>Područja primjene ZUP-a</vt:lpstr>
      <vt:lpstr> Obveznici primjene ZUP-a </vt:lpstr>
      <vt:lpstr>Korisnici primjene ZUP-a</vt:lpstr>
      <vt:lpstr>Primjena ZUP-a u županijama</vt:lpstr>
      <vt:lpstr>Novine ZUP-a</vt:lpstr>
      <vt:lpstr>Novine ZUP-a (2)</vt:lpstr>
      <vt:lpstr>Tko je službena osoba?</vt:lpstr>
      <vt:lpstr>Problemi u primjeni </vt:lpstr>
      <vt:lpstr>Kako ih riješiti?</vt:lpstr>
      <vt:lpstr>Elektronička komunikacija</vt:lpstr>
      <vt:lpstr>Žalbeni postupak</vt:lpstr>
      <vt:lpstr>Prigovor</vt:lpstr>
      <vt:lpstr>Zbog čega se može izjaviti prigovor?</vt:lpstr>
      <vt:lpstr>Uloga čelnika tijela po prigovoru</vt:lpstr>
      <vt:lpstr>Primjer</vt:lpstr>
      <vt:lpstr>Pravo na pristup informacijama i prigovor</vt:lpstr>
      <vt:lpstr>Svrha prigovora</vt:lpstr>
      <vt:lpstr>Problem odnosa ZUP-a i posebnih zakona</vt:lpstr>
      <vt:lpstr>Izazovi primjene novog ZUP-a</vt:lpstr>
      <vt:lpstr>Što je učinjeno do sada?</vt:lpstr>
      <vt:lpstr>Radionice u brojkama…</vt:lpstr>
      <vt:lpstr>…i slovima</vt:lpstr>
      <vt:lpstr>E-učenje o ZUP-u</vt:lpstr>
      <vt:lpstr>PowerPointova prezentacija</vt:lpstr>
      <vt:lpstr>Pitanja i odgovori o ZUP-u</vt:lpstr>
      <vt:lpstr>Kako dalje sa ZUP-om?</vt:lpstr>
      <vt:lpstr>Novi projekt o ZUP-u</vt:lpstr>
      <vt:lpstr>Tijela</vt:lpstr>
      <vt:lpstr>Rokovi</vt:lpstr>
      <vt:lpstr>Uloga županija u primjeni ZUP-a</vt:lpstr>
      <vt:lpstr>Uloga župana u primjeni ZUP-a</vt:lpstr>
      <vt:lpstr>Dobrobiti ZUP-a u županijama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Aleksandra Prgomet Bosanac</dc:creator>
  <cp:lastModifiedBy>Eva Kompes</cp:lastModifiedBy>
  <cp:revision>79</cp:revision>
  <cp:lastPrinted>1601-01-01T00:00:00Z</cp:lastPrinted>
  <dcterms:created xsi:type="dcterms:W3CDTF">2009-04-16T09:32:32Z</dcterms:created>
  <dcterms:modified xsi:type="dcterms:W3CDTF">2017-03-15T07:55:15Z</dcterms:modified>
</cp:coreProperties>
</file>