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8" r:id="rId5"/>
    <p:sldId id="259" r:id="rId6"/>
    <p:sldId id="266" r:id="rId7"/>
    <p:sldId id="258" r:id="rId8"/>
    <p:sldId id="260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0" y="1475"/>
            <a:ext cx="12192000" cy="469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66700" indent="0">
              <a:spcAft>
                <a:spcPts val="0"/>
              </a:spcAft>
              <a:defRPr/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Uprava za upravljanje EU fondom za ruralni razvoj, EU i međunarodnu suradnju</a:t>
            </a:r>
            <a:endParaRPr lang="hr-HR" sz="1200" dirty="0" smtClean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266700" indent="0">
              <a:spcAft>
                <a:spcPts val="0"/>
              </a:spcAft>
              <a:defRPr/>
            </a:pPr>
            <a:r>
              <a:rPr lang="hr-HR" sz="1000" b="1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MINISTARSTVO POLJOPRIVREDE</a:t>
            </a:r>
            <a:endParaRPr lang="hr-HR" sz="12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08721"/>
            <a:ext cx="10363200" cy="208823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  <a:latin typeface="+mj-lt"/>
                <a:ea typeface="Adobe Heiti Std R" pitchFamily="34" charset="-128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07568" y="6307856"/>
            <a:ext cx="7776864" cy="4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SUFINANCIRANO SREDSTVIMA EUROPSKE UNIJE 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EUROPSKI POLJOPRIVREDNI FOND ZA RURALNI RAZVOJ – EUROPA ULAŽE U RURALNA PODRUČJA</a:t>
            </a:r>
            <a:endParaRPr kumimoji="0" lang="hr-HR" sz="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PROGRAM RURALNOG RAZVOJA REPUBLIKE HRVATSKE ZA RAZDOBLJE 2014. – 2020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6309320"/>
            <a:ext cx="1061927" cy="4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6373" y="6310784"/>
            <a:ext cx="1060864" cy="4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:\prezentacije\2015\ESI FONDOVI LOGOTIPI\ESI FONDOVI LOGOTIPI\EUROPSKI STRUKTURNI I INVESTICIJSKI FONDOVI\Europski strukturni i investicijski fondo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2708920"/>
            <a:ext cx="2726139" cy="90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0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4DE-5DCA-430D-A025-2EE986B89CB5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791E-3B98-4D40-9D71-D3661A1C74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5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12777"/>
            <a:ext cx="2743200" cy="4713387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4DE-5DCA-430D-A025-2EE986B89CB5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791E-3B98-4D40-9D71-D3661A1C74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79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4DE-5DCA-430D-A025-2EE986B89CB5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791E-3B98-4D40-9D71-D3661A1C74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58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39616" y="6307856"/>
            <a:ext cx="7344816" cy="4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SUFINANCIRANO SREDSTVIMA EUROPSKE UNIJE </a:t>
            </a: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EUROPSKI POLJOPRIVREDNI FOND ZA RURALNI RAZVOJ – EUROPA ULAŽE U RURALNA PODRUČJA</a:t>
            </a:r>
            <a:endParaRPr kumimoji="0" lang="hr-HR" sz="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PROGRAM RURALNOG RAZVOJA REPUBLIKE HRVATSKE ZA RAZDOBLJE 2014. – 2020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6309320"/>
            <a:ext cx="1061927" cy="4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6089" y="6298760"/>
            <a:ext cx="1060864" cy="4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22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4DE-5DCA-430D-A025-2EE986B89CB5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791E-3B98-4D40-9D71-D3661A1C74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721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4DE-5DCA-430D-A025-2EE986B89CB5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791E-3B98-4D40-9D71-D3661A1C74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878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4DE-5DCA-430D-A025-2EE986B89CB5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791E-3B98-4D40-9D71-D3661A1C74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29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4DE-5DCA-430D-A025-2EE986B89CB5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791E-3B98-4D40-9D71-D3661A1C74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071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4DE-5DCA-430D-A025-2EE986B89CB5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791E-3B98-4D40-9D71-D3661A1C74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235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4DE-5DCA-430D-A025-2EE986B89CB5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791E-3B98-4D40-9D71-D3661A1C74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009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14DE-5DCA-430D-A025-2EE986B89CB5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791E-3B98-4D40-9D71-D3661A1C74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738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497" y="361902"/>
            <a:ext cx="109728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14DE-5DCA-430D-A025-2EE986B89CB5}" type="datetimeFigureOut">
              <a:rPr lang="hr-HR" smtClean="0"/>
              <a:t>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1791E-3B98-4D40-9D71-D3661A1C74A9}" type="slidenum">
              <a:rPr lang="hr-HR" smtClean="0"/>
              <a:t>‹#›</a:t>
            </a:fld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/>
        </p:nvSpPr>
        <p:spPr bwMode="auto">
          <a:xfrm>
            <a:off x="0" y="0"/>
            <a:ext cx="1141739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0">
              <a:spcAft>
                <a:spcPts val="0"/>
              </a:spcAft>
              <a:defRPr/>
            </a:pPr>
            <a:r>
              <a:rPr lang="hr-HR" sz="1400" b="1" dirty="0">
                <a:solidFill>
                  <a:schemeClr val="bg1"/>
                </a:solidFill>
                <a:effectLst/>
                <a:latin typeface="Arial"/>
                <a:ea typeface="Times New Roman"/>
              </a:rPr>
              <a:t>Uprava za upravljanje EU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/>
                <a:ea typeface="Times New Roman"/>
              </a:rPr>
              <a:t>fondom za ruralni razvoj, </a:t>
            </a:r>
            <a:r>
              <a:rPr lang="hr-HR" sz="1400" b="1" dirty="0">
                <a:solidFill>
                  <a:schemeClr val="bg1"/>
                </a:solidFill>
                <a:effectLst/>
                <a:latin typeface="Arial"/>
                <a:ea typeface="Times New Roman"/>
              </a:rPr>
              <a:t>EU i međunarodnu suradnju</a:t>
            </a:r>
            <a:endParaRPr lang="hr-HR" sz="12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  <a:p>
            <a:pPr marL="266700" indent="0">
              <a:spcAft>
                <a:spcPts val="0"/>
              </a:spcAft>
              <a:defRPr/>
            </a:pPr>
            <a:r>
              <a:rPr lang="hr-HR" sz="1000" b="1" dirty="0">
                <a:solidFill>
                  <a:schemeClr val="bg1"/>
                </a:solidFill>
                <a:effectLst/>
                <a:latin typeface="Arial"/>
                <a:ea typeface="Times New Roman"/>
              </a:rPr>
              <a:t>MINISTARSTVO POLJOPRIVREDE</a:t>
            </a:r>
            <a:endParaRPr lang="hr-HR" sz="12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" name="Slika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811" y="-2"/>
            <a:ext cx="1160972" cy="1282687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325118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accent1">
              <a:lumMod val="50000"/>
            </a:schemeClr>
          </a:solidFill>
          <a:latin typeface="+mj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j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j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j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j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.hr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ruralnirazvoj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uralnirazvoj.h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Program ruralnog razvoja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2017.  - GODINA IZAZOVA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29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Koraci koji slijede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hr-HR" dirty="0" smtClean="0"/>
              <a:t>Izmjena pravilnika za M4.1</a:t>
            </a:r>
          </a:p>
          <a:p>
            <a:pPr lvl="1">
              <a:buFontTx/>
              <a:buChar char="-"/>
            </a:pPr>
            <a:r>
              <a:rPr lang="hr-HR" dirty="0" smtClean="0"/>
              <a:t>Sada definirani uvjeti prihvatljivosti: 1 – Korisnika, 2 – Projekta, 3 -Troškova</a:t>
            </a:r>
          </a:p>
          <a:p>
            <a:pPr lvl="1">
              <a:buFontTx/>
              <a:buChar char="-"/>
            </a:pPr>
            <a:r>
              <a:rPr lang="hr-HR" dirty="0" smtClean="0"/>
              <a:t>Ugrađene NOVE odredbe postupanja</a:t>
            </a:r>
          </a:p>
          <a:p>
            <a:pPr lvl="1">
              <a:buFontTx/>
              <a:buChar char="-"/>
            </a:pPr>
            <a:r>
              <a:rPr lang="hr-HR" dirty="0" smtClean="0"/>
              <a:t>Izbačena obvezna objava natječaja u Narodnim novinama</a:t>
            </a:r>
          </a:p>
          <a:p>
            <a:pPr lvl="1">
              <a:buFontTx/>
              <a:buChar char="-"/>
            </a:pPr>
            <a:r>
              <a:rPr lang="hr-HR" dirty="0" smtClean="0"/>
              <a:t>Uvedene mogućnosti izmjene </a:t>
            </a:r>
            <a:r>
              <a:rPr lang="hr-HR" dirty="0"/>
              <a:t>i poništenja </a:t>
            </a:r>
            <a:r>
              <a:rPr lang="hr-HR" dirty="0" smtClean="0"/>
              <a:t>natječaja</a:t>
            </a:r>
          </a:p>
          <a:p>
            <a:pPr lvl="1">
              <a:buFontTx/>
              <a:buChar char="-"/>
            </a:pPr>
            <a:r>
              <a:rPr lang="hr-HR" dirty="0" smtClean="0"/>
              <a:t>Uveden novi sustav pitanja i odgovora – pravno obvezujući</a:t>
            </a:r>
          </a:p>
          <a:p>
            <a:pPr lvl="1">
              <a:buFontTx/>
              <a:buChar char="-"/>
            </a:pPr>
            <a:r>
              <a:rPr lang="hr-HR" dirty="0" smtClean="0"/>
              <a:t>Razjašnjeni postupci vezani uz prigovore</a:t>
            </a:r>
          </a:p>
          <a:p>
            <a:pPr marL="457200" lvl="1" indent="0">
              <a:buNone/>
            </a:pPr>
            <a:r>
              <a:rPr lang="hr-HR" dirty="0"/>
              <a:t> </a:t>
            </a:r>
            <a:r>
              <a:rPr lang="hr-HR" dirty="0" smtClean="0"/>
              <a:t>   </a:t>
            </a:r>
            <a:r>
              <a:rPr lang="hr-HR" u="sng" dirty="0" smtClean="0"/>
              <a:t>OBJAVA NAKON JAVNE RASPRAVE</a:t>
            </a:r>
          </a:p>
          <a:p>
            <a:pPr marL="0" indent="0">
              <a:buNone/>
            </a:pPr>
            <a:r>
              <a:rPr lang="hr-HR" dirty="0" smtClean="0"/>
              <a:t>2. Primjena načela iz pravilnika za M4.1 na sve ostale pravilnike</a:t>
            </a:r>
          </a:p>
          <a:p>
            <a:pPr marL="0" indent="0">
              <a:buNone/>
            </a:pPr>
            <a:r>
              <a:rPr lang="hr-HR" dirty="0"/>
              <a:t>3. PROVEDBA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162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NAKON IZMJENA ZAKONA O POLJOPRIVREDI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Izrada jedinstvenog Pravilnika za provedbu (većine) mjera PRR</a:t>
            </a:r>
          </a:p>
          <a:p>
            <a:pPr>
              <a:buFontTx/>
              <a:buChar char="-"/>
            </a:pPr>
            <a:r>
              <a:rPr lang="hr-HR" dirty="0" smtClean="0"/>
              <a:t>Izrada uputa za prijavitelje uz pojedini natječaj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41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HVALA </a:t>
            </a:r>
            <a:r>
              <a:rPr lang="hr-HR" dirty="0" smtClean="0"/>
              <a:t>NA POZORNOSTI</a:t>
            </a:r>
          </a:p>
          <a:p>
            <a:pPr marL="0" indent="0" algn="ctr">
              <a:buNone/>
            </a:pPr>
            <a:r>
              <a:rPr lang="hr-HR" dirty="0" smtClean="0">
                <a:hlinkClick r:id="rId2"/>
              </a:rPr>
              <a:t>www.ruralnirazvoj.hr</a:t>
            </a:r>
            <a:endParaRPr lang="hr-HR" dirty="0" smtClean="0"/>
          </a:p>
          <a:p>
            <a:pPr marL="0" indent="0" algn="ctr">
              <a:buNone/>
            </a:pPr>
            <a:r>
              <a:rPr lang="hr-HR" dirty="0" smtClean="0">
                <a:hlinkClick r:id="rId3"/>
              </a:rPr>
              <a:t>www.mps.hr</a:t>
            </a:r>
            <a:r>
              <a:rPr lang="hr-HR" dirty="0" smtClean="0"/>
              <a:t> </a:t>
            </a:r>
            <a:endParaRPr lang="hr-HR" dirty="0" smtClean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4713968"/>
            <a:ext cx="554265" cy="55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226" y="4713968"/>
            <a:ext cx="554266" cy="55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60" y="4713967"/>
            <a:ext cx="554266" cy="55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235" y="4713967"/>
            <a:ext cx="554265" cy="55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07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 - status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dirty="0" smtClean="0"/>
              <a:t>16 mjera + TP</a:t>
            </a:r>
          </a:p>
          <a:p>
            <a:r>
              <a:rPr lang="nn-NO" dirty="0" smtClean="0"/>
              <a:t>36 podmjera</a:t>
            </a:r>
          </a:p>
          <a:p>
            <a:r>
              <a:rPr lang="nn-NO" dirty="0" smtClean="0"/>
              <a:t>61 tip operacije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Objavljeno do sada: </a:t>
            </a:r>
          </a:p>
          <a:p>
            <a:r>
              <a:rPr lang="hr-HR" b="1" dirty="0" smtClean="0"/>
              <a:t>29</a:t>
            </a:r>
            <a:r>
              <a:rPr lang="hr-HR" dirty="0" smtClean="0"/>
              <a:t> natječaja </a:t>
            </a:r>
          </a:p>
          <a:p>
            <a:r>
              <a:rPr lang="hr-HR" dirty="0" smtClean="0"/>
              <a:t>ukupna alokacija natječaja </a:t>
            </a:r>
            <a:r>
              <a:rPr lang="hr-HR" dirty="0"/>
              <a:t>= </a:t>
            </a:r>
            <a:r>
              <a:rPr lang="hr-HR" b="1" dirty="0" smtClean="0"/>
              <a:t>573.195.473 € </a:t>
            </a:r>
            <a:r>
              <a:rPr lang="hr-HR" dirty="0" smtClean="0"/>
              <a:t>(EU = </a:t>
            </a:r>
            <a:r>
              <a:rPr lang="hr-HR" dirty="0"/>
              <a:t>475.257.389   </a:t>
            </a:r>
            <a:r>
              <a:rPr lang="hr-HR" dirty="0" smtClean="0"/>
              <a:t>/ HR = 97.938.084)</a:t>
            </a:r>
          </a:p>
          <a:p>
            <a:endParaRPr lang="nn-NO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64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 status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5685" y="1592037"/>
            <a:ext cx="11530693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Ugovoreno temeljem otvorenih natječaja: </a:t>
            </a:r>
            <a:r>
              <a:rPr lang="hr-HR" b="1" dirty="0"/>
              <a:t>208.184.495 </a:t>
            </a:r>
            <a:r>
              <a:rPr lang="hr-HR" b="1" dirty="0" smtClean="0"/>
              <a:t>€</a:t>
            </a:r>
          </a:p>
          <a:p>
            <a:r>
              <a:rPr lang="hr-HR" dirty="0" smtClean="0"/>
              <a:t>Isplaćeno temeljem otvorenih natječaja</a:t>
            </a:r>
            <a:r>
              <a:rPr lang="hr-HR" dirty="0"/>
              <a:t>:  </a:t>
            </a:r>
            <a:r>
              <a:rPr lang="hr-HR" b="1" dirty="0"/>
              <a:t>48.468.372 </a:t>
            </a:r>
            <a:r>
              <a:rPr lang="hr-HR" b="1" dirty="0" smtClean="0"/>
              <a:t>€</a:t>
            </a:r>
          </a:p>
          <a:p>
            <a:r>
              <a:rPr lang="hr-HR" dirty="0" smtClean="0"/>
              <a:t>Broj pristiglih prijava korisnika</a:t>
            </a:r>
            <a:r>
              <a:rPr lang="hr-HR" dirty="0"/>
              <a:t>: </a:t>
            </a:r>
            <a:r>
              <a:rPr lang="hr-HR" b="1" dirty="0" smtClean="0"/>
              <a:t>4.682</a:t>
            </a:r>
          </a:p>
          <a:p>
            <a:r>
              <a:rPr lang="hr-HR" dirty="0" smtClean="0"/>
              <a:t>Vrijednost pristiglih prijava</a:t>
            </a:r>
            <a:r>
              <a:rPr lang="hr-HR" dirty="0"/>
              <a:t>:  </a:t>
            </a:r>
            <a:r>
              <a:rPr lang="hr-HR" b="1" dirty="0"/>
              <a:t>963.356.247 </a:t>
            </a:r>
            <a:r>
              <a:rPr lang="hr-HR" b="1" dirty="0" smtClean="0"/>
              <a:t>€</a:t>
            </a:r>
          </a:p>
          <a:p>
            <a:r>
              <a:rPr lang="hr-HR" dirty="0" smtClean="0"/>
              <a:t>Broj odluka o dodjeli sredstava</a:t>
            </a:r>
            <a:r>
              <a:rPr lang="hr-HR" dirty="0"/>
              <a:t>: </a:t>
            </a:r>
            <a:r>
              <a:rPr lang="hr-HR" b="1" dirty="0" smtClean="0"/>
              <a:t>2.061</a:t>
            </a:r>
          </a:p>
          <a:p>
            <a:r>
              <a:rPr lang="hr-HR" dirty="0"/>
              <a:t>Broj </a:t>
            </a:r>
            <a:r>
              <a:rPr lang="hr-HR" dirty="0" smtClean="0"/>
              <a:t>odluka </a:t>
            </a:r>
            <a:r>
              <a:rPr lang="hr-HR" dirty="0"/>
              <a:t>o </a:t>
            </a:r>
            <a:r>
              <a:rPr lang="hr-HR" dirty="0" smtClean="0"/>
              <a:t>isplati/ugovora: </a:t>
            </a:r>
            <a:r>
              <a:rPr lang="hr-HR" b="1" dirty="0" smtClean="0"/>
              <a:t>1.504</a:t>
            </a:r>
          </a:p>
          <a:p>
            <a:r>
              <a:rPr lang="hr-HR" dirty="0" smtClean="0"/>
              <a:t>Isplaćeno za M01,M02,M10,M11,M13,M18,M20: </a:t>
            </a:r>
            <a:r>
              <a:rPr lang="hr-HR" b="1" dirty="0" smtClean="0"/>
              <a:t>191.007.422 €</a:t>
            </a: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392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objave 2017. (predviđena sredstva)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D</a:t>
            </a:r>
            <a:r>
              <a:rPr lang="hr-HR" dirty="0" smtClean="0"/>
              <a:t>ostupno </a:t>
            </a:r>
            <a:r>
              <a:rPr lang="hr-HR" dirty="0"/>
              <a:t>oko </a:t>
            </a:r>
            <a:r>
              <a:rPr lang="hr-HR" b="1" dirty="0"/>
              <a:t>3.401.313.400 HRK </a:t>
            </a:r>
            <a:r>
              <a:rPr lang="hr-HR" dirty="0" smtClean="0">
                <a:latin typeface="Vrinda"/>
                <a:cs typeface="Vrinda"/>
              </a:rPr>
              <a:t>~</a:t>
            </a:r>
            <a:r>
              <a:rPr lang="hr-HR" b="1" dirty="0" smtClean="0"/>
              <a:t> 447.541.236 EUR </a:t>
            </a:r>
            <a:r>
              <a:rPr lang="hr-HR" dirty="0" smtClean="0"/>
              <a:t>(2.891.116.390 </a:t>
            </a:r>
            <a:r>
              <a:rPr lang="hr-HR" dirty="0"/>
              <a:t>HRK </a:t>
            </a:r>
            <a:r>
              <a:rPr lang="hr-HR" dirty="0" smtClean="0"/>
              <a:t>= EPFRR dio / 510.197.010 </a:t>
            </a:r>
            <a:r>
              <a:rPr lang="hr-HR" dirty="0"/>
              <a:t>HRK </a:t>
            </a:r>
            <a:r>
              <a:rPr lang="hr-HR" dirty="0" smtClean="0"/>
              <a:t>= HR dio)*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Za plaćanja </a:t>
            </a:r>
            <a:r>
              <a:rPr lang="hr-HR" dirty="0"/>
              <a:t>za mjere za koje se plaćanje vrši po jedinici </a:t>
            </a:r>
            <a:r>
              <a:rPr lang="hr-HR" dirty="0" smtClean="0"/>
              <a:t>površine / uvjetnom </a:t>
            </a:r>
            <a:r>
              <a:rPr lang="hr-HR" dirty="0"/>
              <a:t>grlu </a:t>
            </a:r>
            <a:r>
              <a:rPr lang="hr-HR" dirty="0" smtClean="0"/>
              <a:t>planirano dodatnih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 781.557.995 HRK</a:t>
            </a:r>
            <a:r>
              <a:rPr lang="hr-HR" dirty="0" smtClean="0">
                <a:latin typeface="Vrinda"/>
                <a:cs typeface="Vrinda"/>
              </a:rPr>
              <a:t>~</a:t>
            </a:r>
            <a:r>
              <a:rPr lang="hr-HR" b="1" dirty="0" smtClean="0"/>
              <a:t>102.836.578 EUR </a:t>
            </a:r>
          </a:p>
          <a:p>
            <a:pPr marL="0" indent="0">
              <a:buNone/>
            </a:pPr>
            <a:r>
              <a:rPr lang="hr-HR" dirty="0" smtClean="0"/>
              <a:t>(664.324.295 </a:t>
            </a:r>
            <a:r>
              <a:rPr lang="hr-HR" dirty="0"/>
              <a:t>HRK </a:t>
            </a:r>
            <a:r>
              <a:rPr lang="hr-HR" dirty="0" smtClean="0"/>
              <a:t>= EPFRR dio / </a:t>
            </a:r>
            <a:r>
              <a:rPr lang="hr-HR" dirty="0"/>
              <a:t>117.233.699 HRK </a:t>
            </a:r>
            <a:r>
              <a:rPr lang="hr-HR" dirty="0" smtClean="0"/>
              <a:t>= HR dio)</a:t>
            </a:r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r>
              <a:rPr lang="hr-HR" sz="1800" dirty="0" smtClean="0"/>
              <a:t>* Za potrebe prezentacije iskazani su iznosi s </a:t>
            </a:r>
            <a:r>
              <a:rPr lang="hr-HR" sz="1800" dirty="0"/>
              <a:t>univerzalnom stopom </a:t>
            </a:r>
            <a:r>
              <a:rPr lang="hr-HR" sz="1800" dirty="0" smtClean="0"/>
              <a:t>sufinanciranja 85:15%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9814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Faza 1. (1. veljače 2017.)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Objava na stranici </a:t>
            </a:r>
            <a:r>
              <a:rPr lang="hr-HR" dirty="0" smtClean="0">
                <a:hlinkClick r:id="rId2"/>
              </a:rPr>
              <a:t>www.ruralnirazvoj.hr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6" t="9417" r="14943" b="35335"/>
          <a:stretch/>
        </p:blipFill>
        <p:spPr bwMode="auto">
          <a:xfrm>
            <a:off x="1967593" y="2392135"/>
            <a:ext cx="9021536" cy="366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18400" r="39008" b="13414"/>
          <a:stretch/>
        </p:blipFill>
        <p:spPr bwMode="auto">
          <a:xfrm>
            <a:off x="0" y="0"/>
            <a:ext cx="12192000" cy="687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03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objave 2017.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Raspisivanje 47 natječaja od čega:</a:t>
            </a:r>
          </a:p>
          <a:p>
            <a:pPr lvl="1"/>
            <a:r>
              <a:rPr lang="hr-HR" dirty="0" smtClean="0"/>
              <a:t>M1 &amp; 2 	– 11</a:t>
            </a:r>
          </a:p>
          <a:p>
            <a:pPr lvl="1"/>
            <a:r>
              <a:rPr lang="hr-HR" dirty="0" smtClean="0"/>
              <a:t>M3 	- 2</a:t>
            </a:r>
          </a:p>
          <a:p>
            <a:pPr lvl="1"/>
            <a:r>
              <a:rPr lang="hr-HR" dirty="0" smtClean="0"/>
              <a:t>M4	- 14</a:t>
            </a:r>
          </a:p>
          <a:p>
            <a:pPr lvl="1"/>
            <a:r>
              <a:rPr lang="hr-HR" dirty="0" smtClean="0"/>
              <a:t>M5 	- 1</a:t>
            </a:r>
          </a:p>
          <a:p>
            <a:pPr lvl="1"/>
            <a:r>
              <a:rPr lang="hr-HR" dirty="0" smtClean="0"/>
              <a:t>M6	- 6</a:t>
            </a:r>
          </a:p>
          <a:p>
            <a:pPr lvl="1"/>
            <a:r>
              <a:rPr lang="hr-HR" dirty="0" smtClean="0"/>
              <a:t>M7 	- 4</a:t>
            </a:r>
          </a:p>
          <a:p>
            <a:pPr lvl="1"/>
            <a:r>
              <a:rPr lang="hr-HR" dirty="0" smtClean="0"/>
              <a:t>M8	- 5</a:t>
            </a:r>
          </a:p>
          <a:p>
            <a:pPr lvl="1"/>
            <a:r>
              <a:rPr lang="hr-HR" dirty="0" smtClean="0"/>
              <a:t>M16	- 2</a:t>
            </a:r>
          </a:p>
          <a:p>
            <a:pPr lvl="1"/>
            <a:r>
              <a:rPr lang="hr-HR" dirty="0" smtClean="0"/>
              <a:t>M19	- 4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14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Faza 2. (okvirno: 1. ožujka 2017.)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Uvođenje novih funkcionalnosti u Pregledniku natječaja: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Jednostavnije pretraživanje (</a:t>
            </a:r>
            <a:r>
              <a:rPr lang="hr-HR" dirty="0" err="1" smtClean="0"/>
              <a:t>webshop</a:t>
            </a:r>
            <a:r>
              <a:rPr lang="hr-HR" dirty="0" smtClean="0"/>
              <a:t>) po korisnicima, datumima, tipovima operacija…</a:t>
            </a:r>
          </a:p>
          <a:p>
            <a:r>
              <a:rPr lang="hr-HR" dirty="0" smtClean="0"/>
              <a:t>Kalkulator za izračun broja bodova prema kriterijima odabira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16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Izmjene u radu sustava upravljanja i kontrole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     </a:t>
            </a:r>
            <a:r>
              <a:rPr lang="hr-HR" b="1" u="sng" dirty="0" smtClean="0"/>
              <a:t>Izmjena načina prijava i obrade</a:t>
            </a:r>
          </a:p>
          <a:p>
            <a:pPr lvl="1"/>
            <a:r>
              <a:rPr lang="hr-HR" dirty="0" smtClean="0"/>
              <a:t>Dostava inicijalnog zahtjeva </a:t>
            </a:r>
            <a:r>
              <a:rPr lang="hr-HR" dirty="0"/>
              <a:t>za </a:t>
            </a:r>
            <a:r>
              <a:rPr lang="hr-HR" dirty="0" smtClean="0"/>
              <a:t>potporu uz minimalnu dokumentaciju </a:t>
            </a:r>
          </a:p>
          <a:p>
            <a:pPr lvl="1"/>
            <a:r>
              <a:rPr lang="hr-HR" dirty="0" smtClean="0"/>
              <a:t>Dostava </a:t>
            </a:r>
            <a:r>
              <a:rPr lang="hr-HR" dirty="0" smtClean="0"/>
              <a:t>potpune dokumentacije samo za korisnike/projekte na rang listi, čija je ukupna vrijednost tražene potpore unutar 150% od iznosa alocirane potpore za natječaj </a:t>
            </a:r>
          </a:p>
          <a:p>
            <a:pPr marL="457200" lvl="1" indent="0">
              <a:buNone/>
            </a:pPr>
            <a:r>
              <a:rPr lang="hr-HR" sz="3200" b="1" u="sng" dirty="0" smtClean="0"/>
              <a:t>Dokumentacija</a:t>
            </a:r>
            <a:endParaRPr lang="hr-HR" sz="3200" b="1" u="sng" dirty="0"/>
          </a:p>
          <a:p>
            <a:pPr lvl="1"/>
            <a:r>
              <a:rPr lang="hr-HR" dirty="0" smtClean="0"/>
              <a:t>Jasno razlučivanje dokumentacije za kontrolu prihvatljivosti korisnika, projekta i troškova </a:t>
            </a:r>
          </a:p>
          <a:p>
            <a:pPr lvl="1"/>
            <a:r>
              <a:rPr lang="hr-HR" dirty="0" smtClean="0"/>
              <a:t>Dostava različitih dokumenata u različitim fazama obrade (npr. građevinska dozvola više se ne dostavlja kod inicijalne prijave – dobitak na vremenu za korisnika)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1798182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 Biograd 27.06.2015.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PPT_MLADI_SISAK</Template>
  <TotalTime>260</TotalTime>
  <Words>415</Words>
  <Application>Microsoft Office PowerPoint</Application>
  <PresentationFormat>Široki zaslon</PresentationFormat>
  <Paragraphs>73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Adobe Heiti Std R</vt:lpstr>
      <vt:lpstr>Arial</vt:lpstr>
      <vt:lpstr>Calibri</vt:lpstr>
      <vt:lpstr>Times New Roman</vt:lpstr>
      <vt:lpstr>Vrinda</vt:lpstr>
      <vt:lpstr>LEADER Biograd 27.06.2015.</vt:lpstr>
      <vt:lpstr>Program ruralnog razvoja</vt:lpstr>
      <vt:lpstr>Program - status</vt:lpstr>
      <vt:lpstr>Program status</vt:lpstr>
      <vt:lpstr>Plan objave 2017. (predviđena sredstva)</vt:lpstr>
      <vt:lpstr>Faza 1. (1. veljače 2017.)</vt:lpstr>
      <vt:lpstr>PowerPointova prezentacija</vt:lpstr>
      <vt:lpstr>Plan objave 2017. </vt:lpstr>
      <vt:lpstr>Faza 2. (okvirno: 1. ožujka 2017.)</vt:lpstr>
      <vt:lpstr>Izmjene u radu sustava upravljanja i kontrole</vt:lpstr>
      <vt:lpstr>Koraci koji slijede </vt:lpstr>
      <vt:lpstr>Koraci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ruralnog razvoja</dc:title>
  <dc:creator>Krešimir Ivančić</dc:creator>
  <cp:lastModifiedBy>Krešimir Ivančić</cp:lastModifiedBy>
  <cp:revision>22</cp:revision>
  <dcterms:created xsi:type="dcterms:W3CDTF">2017-01-30T07:12:10Z</dcterms:created>
  <dcterms:modified xsi:type="dcterms:W3CDTF">2017-02-06T12:18:27Z</dcterms:modified>
</cp:coreProperties>
</file>