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19"/>
  </p:notesMasterIdLst>
  <p:sldIdLst>
    <p:sldId id="264" r:id="rId2"/>
    <p:sldId id="263" r:id="rId3"/>
    <p:sldId id="265" r:id="rId4"/>
    <p:sldId id="266" r:id="rId5"/>
    <p:sldId id="267" r:id="rId6"/>
    <p:sldId id="269" r:id="rId7"/>
    <p:sldId id="272" r:id="rId8"/>
    <p:sldId id="273" r:id="rId9"/>
    <p:sldId id="274" r:id="rId10"/>
    <p:sldId id="275" r:id="rId11"/>
    <p:sldId id="276" r:id="rId12"/>
    <p:sldId id="277" r:id="rId13"/>
    <p:sldId id="279" r:id="rId14"/>
    <p:sldId id="278" r:id="rId15"/>
    <p:sldId id="282" r:id="rId16"/>
    <p:sldId id="283" r:id="rId17"/>
    <p:sldId id="281" r:id="rId18"/>
  </p:sldIdLst>
  <p:sldSz cx="10080625" cy="7559675"/>
  <p:notesSz cx="7559675" cy="10691813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Calibri" pitchFamily="34" charset="0"/>
        <a:ea typeface="Arial Unicode MS" pitchFamily="34" charset="-128"/>
        <a:cs typeface="Arial Unicode MS" pitchFamily="34" charset="-128"/>
      </a:defRPr>
    </a:lvl1pPr>
    <a:lvl2pPr marL="742950" indent="-285750" algn="l" defTabSz="449263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Calibri" pitchFamily="34" charset="0"/>
        <a:ea typeface="Arial Unicode MS" pitchFamily="34" charset="-128"/>
        <a:cs typeface="Arial Unicode MS" pitchFamily="34" charset="-128"/>
      </a:defRPr>
    </a:lvl2pPr>
    <a:lvl3pPr marL="1143000" indent="-228600" algn="l" defTabSz="449263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Calibri" pitchFamily="34" charset="0"/>
        <a:ea typeface="Arial Unicode MS" pitchFamily="34" charset="-128"/>
        <a:cs typeface="Arial Unicode MS" pitchFamily="34" charset="-128"/>
      </a:defRPr>
    </a:lvl3pPr>
    <a:lvl4pPr marL="1600200" indent="-228600" algn="l" defTabSz="449263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Calibri" pitchFamily="34" charset="0"/>
        <a:ea typeface="Arial Unicode MS" pitchFamily="34" charset="-128"/>
        <a:cs typeface="Arial Unicode MS" pitchFamily="34" charset="-128"/>
      </a:defRPr>
    </a:lvl4pPr>
    <a:lvl5pPr marL="2057400" indent="-228600" algn="l" defTabSz="449263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Calibri" pitchFamily="34" charset="0"/>
        <a:ea typeface="Arial Unicode MS" pitchFamily="34" charset="-128"/>
        <a:cs typeface="Arial Unicode MS" pitchFamily="34" charset="-128"/>
      </a:defRPr>
    </a:lvl5pPr>
    <a:lvl6pPr marL="2286000" algn="l" defTabSz="914400" rtl="0" eaLnBrk="1" latinLnBrk="0" hangingPunct="1">
      <a:defRPr sz="2600" kern="1200">
        <a:solidFill>
          <a:schemeClr val="tx1"/>
        </a:solidFill>
        <a:latin typeface="Calibri" pitchFamily="34" charset="0"/>
        <a:ea typeface="Arial Unicode MS" pitchFamily="34" charset="-128"/>
        <a:cs typeface="Arial Unicode MS" pitchFamily="34" charset="-128"/>
      </a:defRPr>
    </a:lvl6pPr>
    <a:lvl7pPr marL="2743200" algn="l" defTabSz="914400" rtl="0" eaLnBrk="1" latinLnBrk="0" hangingPunct="1">
      <a:defRPr sz="2600" kern="1200">
        <a:solidFill>
          <a:schemeClr val="tx1"/>
        </a:solidFill>
        <a:latin typeface="Calibri" pitchFamily="34" charset="0"/>
        <a:ea typeface="Arial Unicode MS" pitchFamily="34" charset="-128"/>
        <a:cs typeface="Arial Unicode MS" pitchFamily="34" charset="-128"/>
      </a:defRPr>
    </a:lvl7pPr>
    <a:lvl8pPr marL="3200400" algn="l" defTabSz="914400" rtl="0" eaLnBrk="1" latinLnBrk="0" hangingPunct="1">
      <a:defRPr sz="2600" kern="1200">
        <a:solidFill>
          <a:schemeClr val="tx1"/>
        </a:solidFill>
        <a:latin typeface="Calibri" pitchFamily="34" charset="0"/>
        <a:ea typeface="Arial Unicode MS" pitchFamily="34" charset="-128"/>
        <a:cs typeface="Arial Unicode MS" pitchFamily="34" charset="-128"/>
      </a:defRPr>
    </a:lvl8pPr>
    <a:lvl9pPr marL="3657600" algn="l" defTabSz="914400" rtl="0" eaLnBrk="1" latinLnBrk="0" hangingPunct="1">
      <a:defRPr sz="2600" kern="1200">
        <a:solidFill>
          <a:schemeClr val="tx1"/>
        </a:solidFill>
        <a:latin typeface="Calibri" pitchFamily="34" charset="0"/>
        <a:ea typeface="Arial Unicode MS" pitchFamily="34" charset="-128"/>
        <a:cs typeface="Arial Unicode MS" pitchFamily="34" charset="-128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utor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1386" y="-7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x-none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F025CF5F-C975-4155-BACA-731E323B62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5890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ŠJU Naslovn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7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431800" y="6875463"/>
            <a:ext cx="260985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dirty="0" smtClean="0"/>
              <a:t>Uredite stil naslova matrice</a:t>
            </a:r>
            <a:endParaRPr lang="hr-HR" dirty="0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r-HR" noProof="0" dirty="0" smtClean="0"/>
              <a:t>Kliknite ikonu da biste dodali  sliku</a:t>
            </a:r>
            <a:endParaRPr lang="hr-HR" noProof="0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6715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dirty="0" smtClean="0"/>
              <a:t>Uredite stilove teksta matrice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6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431800" y="6875463"/>
            <a:ext cx="260985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 marL="0" indent="0">
              <a:defRPr/>
            </a:lvl1pPr>
            <a:lvl2pPr marL="914400" indent="-457200">
              <a:buFont typeface="Wingdings" pitchFamily="2" charset="2"/>
              <a:buChar char="§"/>
              <a:defRPr/>
            </a:lvl2pPr>
            <a:lvl3pPr marL="1257300" indent="-342900">
              <a:buFont typeface="Arial" pitchFamily="34" charset="0"/>
              <a:buChar char="•"/>
              <a:defRPr/>
            </a:lvl3pPr>
          </a:lstStyle>
          <a:p>
            <a:pPr lvl="0"/>
            <a:r>
              <a:rPr lang="hr-HR" dirty="0" smtClean="0"/>
              <a:t>Uredite stilove teksta matrice</a:t>
            </a:r>
          </a:p>
          <a:p>
            <a:pPr lvl="1"/>
            <a:r>
              <a:rPr lang="hr-HR" dirty="0" smtClean="0"/>
              <a:t>Druga razina</a:t>
            </a:r>
          </a:p>
          <a:p>
            <a:pPr lvl="2"/>
            <a:r>
              <a:rPr lang="hr-HR" dirty="0" smtClean="0"/>
              <a:t>Treća razina</a:t>
            </a:r>
          </a:p>
          <a:p>
            <a:pPr lvl="3"/>
            <a:r>
              <a:rPr lang="hr-HR" dirty="0" smtClean="0"/>
              <a:t>Četvrta razina</a:t>
            </a:r>
          </a:p>
          <a:p>
            <a:pPr lvl="4"/>
            <a:r>
              <a:rPr lang="hr-HR" dirty="0" smtClean="0"/>
              <a:t>Peta razina</a:t>
            </a:r>
            <a:endParaRPr lang="hr-HR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6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431800" y="6875463"/>
            <a:ext cx="260985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7305675" y="301625"/>
            <a:ext cx="2266950" cy="6454775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0037" cy="6454775"/>
          </a:xfrm>
        </p:spPr>
        <p:txBody>
          <a:bodyPr vert="eaVert"/>
          <a:lstStyle>
            <a:lvl1pPr marL="0" indent="0">
              <a:defRPr/>
            </a:lvl1pPr>
            <a:lvl2pPr marL="914400" indent="-457200">
              <a:buFont typeface="Wingdings" pitchFamily="2" charset="2"/>
              <a:buChar char="§"/>
              <a:defRPr/>
            </a:lvl2pPr>
            <a:lvl3pPr marL="1257300" indent="-342900">
              <a:buFont typeface="Arial" pitchFamily="34" charset="0"/>
              <a:buChar char="•"/>
              <a:defRPr/>
            </a:lvl3pPr>
          </a:lstStyle>
          <a:p>
            <a:pPr lvl="0"/>
            <a:r>
              <a:rPr lang="hr-HR" dirty="0" smtClean="0"/>
              <a:t>Uredite stilove teksta matrice</a:t>
            </a:r>
          </a:p>
          <a:p>
            <a:pPr lvl="1"/>
            <a:r>
              <a:rPr lang="hr-HR" dirty="0" smtClean="0"/>
              <a:t>Druga razina</a:t>
            </a:r>
          </a:p>
          <a:p>
            <a:pPr lvl="2"/>
            <a:r>
              <a:rPr lang="hr-HR" dirty="0" smtClean="0"/>
              <a:t>Treća razina</a:t>
            </a:r>
          </a:p>
          <a:p>
            <a:pPr lvl="3"/>
            <a:r>
              <a:rPr lang="hr-HR" dirty="0" smtClean="0"/>
              <a:t>Četvrta razina</a:t>
            </a:r>
          </a:p>
          <a:p>
            <a:pPr lvl="4"/>
            <a:r>
              <a:rPr lang="hr-HR" dirty="0" smtClean="0"/>
              <a:t>Peta razina</a:t>
            </a:r>
            <a:endParaRPr lang="hr-HR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ilagođeni izgl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5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503238" y="6875463"/>
            <a:ext cx="2611437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9387" cy="1260475"/>
          </a:xfrm>
        </p:spPr>
        <p:txBody>
          <a:bodyPr/>
          <a:lstStyle/>
          <a:p>
            <a:r>
              <a:rPr lang="hr-HR" dirty="0" smtClean="0"/>
              <a:t>Uredite stil naslova matrice</a:t>
            </a:r>
            <a:endParaRPr lang="hr-HR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ŠJU_Naslov tem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zervirano mjesto teksta 6"/>
          <p:cNvSpPr>
            <a:spLocks noGrp="1"/>
          </p:cNvSpPr>
          <p:nvPr>
            <p:ph type="body" sz="quarter" idx="10"/>
          </p:nvPr>
        </p:nvSpPr>
        <p:spPr>
          <a:xfrm>
            <a:off x="2087984" y="3779837"/>
            <a:ext cx="5761037" cy="2376264"/>
          </a:xfrm>
        </p:spPr>
        <p:txBody>
          <a:bodyPr/>
          <a:lstStyle>
            <a:lvl1pPr marL="0" indent="0">
              <a:spcAft>
                <a:spcPts val="0"/>
              </a:spcAft>
              <a:defRPr sz="3600" b="1"/>
            </a:lvl1pPr>
            <a:lvl2pPr>
              <a:defRPr sz="21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hr-HR" dirty="0" smtClean="0"/>
              <a:t>Uredite stilove teksta matrice</a:t>
            </a:r>
          </a:p>
          <a:p>
            <a:pPr lvl="1"/>
            <a:r>
              <a:rPr lang="hr-HR" dirty="0" smtClean="0"/>
              <a:t>Druga razina</a:t>
            </a:r>
          </a:p>
          <a:p>
            <a:pPr lvl="2"/>
            <a:r>
              <a:rPr lang="hr-HR" dirty="0" smtClean="0"/>
              <a:t>Treća razina</a:t>
            </a:r>
          </a:p>
          <a:p>
            <a:pPr lvl="3"/>
            <a:r>
              <a:rPr lang="hr-HR" dirty="0" smtClean="0"/>
              <a:t>Četvrta razina</a:t>
            </a:r>
          </a:p>
          <a:p>
            <a:pPr lvl="4"/>
            <a:r>
              <a:rPr lang="hr-HR" dirty="0" smtClean="0"/>
              <a:t>Peta razina</a:t>
            </a:r>
            <a:endParaRPr lang="hr-H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6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503238" y="6865938"/>
            <a:ext cx="2611437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r-HR" dirty="0" smtClean="0"/>
              <a:t>Uredite stil podnaslova matrice</a:t>
            </a:r>
            <a:endParaRPr lang="hr-H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6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503238" y="6875463"/>
            <a:ext cx="2611437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Uredite stil naslova matrice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defRPr/>
            </a:lvl1pPr>
            <a:lvl2pPr marL="914400" indent="-457200">
              <a:buFont typeface="Wingdings" pitchFamily="2" charset="2"/>
              <a:buChar char="§"/>
              <a:defRPr/>
            </a:lvl2pPr>
            <a:lvl3pPr marL="1257300" indent="-342900">
              <a:buFont typeface="Arial" pitchFamily="34" charset="0"/>
              <a:buChar char="•"/>
              <a:defRPr/>
            </a:lvl3pPr>
          </a:lstStyle>
          <a:p>
            <a:pPr lvl="0"/>
            <a:r>
              <a:rPr lang="hr-HR" dirty="0" smtClean="0"/>
              <a:t>Uredite stilove teksta matrice</a:t>
            </a:r>
          </a:p>
          <a:p>
            <a:pPr lvl="1"/>
            <a:r>
              <a:rPr lang="hr-HR" dirty="0" smtClean="0"/>
              <a:t>Druga razina</a:t>
            </a:r>
          </a:p>
          <a:p>
            <a:pPr lvl="2"/>
            <a:r>
              <a:rPr lang="hr-HR" dirty="0" smtClean="0"/>
              <a:t>Treća razina</a:t>
            </a:r>
          </a:p>
          <a:p>
            <a:pPr lvl="3"/>
            <a:r>
              <a:rPr lang="hr-HR" dirty="0" smtClean="0"/>
              <a:t>Četvrta razina</a:t>
            </a:r>
          </a:p>
          <a:p>
            <a:pPr lvl="4"/>
            <a:r>
              <a:rPr lang="hr-HR" dirty="0" smtClean="0"/>
              <a:t>Peta razina</a:t>
            </a:r>
            <a:endParaRPr lang="hr-H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6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92163" y="6878638"/>
            <a:ext cx="260985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7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503238" y="6875463"/>
            <a:ext cx="2611437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987925"/>
          </a:xfrm>
        </p:spPr>
        <p:txBody>
          <a:bodyPr/>
          <a:lstStyle>
            <a:lvl1pPr marL="0" indent="0">
              <a:defRPr sz="2800"/>
            </a:lvl1pPr>
            <a:lvl2pPr marL="800100" indent="-342900">
              <a:buFont typeface="Wingdings" pitchFamily="2" charset="2"/>
              <a:buChar char="§"/>
              <a:defRPr sz="2400"/>
            </a:lvl2pPr>
            <a:lvl3pPr marL="1257300" indent="-342900">
              <a:buFont typeface="Arial" pitchFamily="34" charset="0"/>
              <a:buChar char="•"/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dirty="0" smtClean="0"/>
              <a:t>Uredite stilove teksta matrice</a:t>
            </a:r>
          </a:p>
          <a:p>
            <a:pPr lvl="1"/>
            <a:r>
              <a:rPr lang="hr-HR" dirty="0" smtClean="0"/>
              <a:t>Druga razina</a:t>
            </a:r>
          </a:p>
          <a:p>
            <a:pPr lvl="2"/>
            <a:r>
              <a:rPr lang="hr-HR" dirty="0" smtClean="0"/>
              <a:t>Treća razina</a:t>
            </a:r>
          </a:p>
          <a:p>
            <a:pPr lvl="3"/>
            <a:r>
              <a:rPr lang="hr-HR" dirty="0" smtClean="0"/>
              <a:t>Četvrta razina</a:t>
            </a:r>
          </a:p>
          <a:p>
            <a:pPr lvl="4"/>
            <a:r>
              <a:rPr lang="hr-HR" dirty="0" smtClean="0"/>
              <a:t>Peta razina</a:t>
            </a:r>
            <a:endParaRPr lang="hr-HR" dirty="0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9287" cy="4987925"/>
          </a:xfrm>
        </p:spPr>
        <p:txBody>
          <a:bodyPr/>
          <a:lstStyle>
            <a:lvl1pPr marL="0" indent="0">
              <a:defRPr sz="2800"/>
            </a:lvl1pPr>
            <a:lvl2pPr marL="800100" indent="-342900">
              <a:buFont typeface="Wingdings" pitchFamily="2" charset="2"/>
              <a:buChar char="§"/>
              <a:defRPr sz="2400"/>
            </a:lvl2pPr>
            <a:lvl3pPr marL="1257300" indent="-342900">
              <a:buFont typeface="Arial" pitchFamily="34" charset="0"/>
              <a:buChar char="•"/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dirty="0" smtClean="0"/>
              <a:t>Uredite stilove teksta matrice</a:t>
            </a:r>
          </a:p>
          <a:p>
            <a:pPr lvl="1"/>
            <a:r>
              <a:rPr lang="hr-HR" dirty="0" smtClean="0"/>
              <a:t>Druga razina</a:t>
            </a:r>
          </a:p>
          <a:p>
            <a:pPr lvl="2"/>
            <a:r>
              <a:rPr lang="hr-HR" dirty="0" smtClean="0"/>
              <a:t>Treća razina</a:t>
            </a:r>
          </a:p>
          <a:p>
            <a:pPr lvl="3"/>
            <a:r>
              <a:rPr lang="hr-HR" dirty="0" smtClean="0"/>
              <a:t>Četvrta razina</a:t>
            </a:r>
          </a:p>
          <a:p>
            <a:pPr lvl="4"/>
            <a:r>
              <a:rPr lang="hr-HR" dirty="0" smtClean="0"/>
              <a:t>Peta razina</a:t>
            </a:r>
            <a:endParaRPr lang="hr-H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lika 9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503238" y="6948488"/>
            <a:ext cx="2611437" cy="43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dirty="0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 marL="0" indent="0"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dirty="0" smtClean="0"/>
              <a:t>Uredite stilove teksta matrice</a:t>
            </a:r>
          </a:p>
          <a:p>
            <a:pPr lvl="1"/>
            <a:r>
              <a:rPr lang="hr-HR" dirty="0" smtClean="0"/>
              <a:t>Druga razina</a:t>
            </a:r>
          </a:p>
          <a:p>
            <a:pPr lvl="2"/>
            <a:r>
              <a:rPr lang="hr-HR" dirty="0" smtClean="0"/>
              <a:t>Treća razina</a:t>
            </a:r>
          </a:p>
          <a:p>
            <a:pPr lvl="3"/>
            <a:r>
              <a:rPr lang="hr-HR" dirty="0" smtClean="0"/>
              <a:t>Četvrta razina</a:t>
            </a:r>
          </a:p>
          <a:p>
            <a:pPr lvl="4"/>
            <a:r>
              <a:rPr lang="hr-HR" dirty="0" smtClean="0"/>
              <a:t>Peta razina</a:t>
            </a:r>
            <a:endParaRPr lang="hr-HR" dirty="0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dirty="0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 marL="0" indent="0"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dirty="0" smtClean="0"/>
              <a:t>Uredite stilove teksta matrice</a:t>
            </a:r>
          </a:p>
          <a:p>
            <a:pPr lvl="1"/>
            <a:r>
              <a:rPr lang="hr-HR" dirty="0" smtClean="0"/>
              <a:t>Druga razina</a:t>
            </a:r>
          </a:p>
          <a:p>
            <a:pPr lvl="2"/>
            <a:r>
              <a:rPr lang="hr-HR" dirty="0" smtClean="0"/>
              <a:t>Treća razina</a:t>
            </a:r>
          </a:p>
          <a:p>
            <a:pPr lvl="3"/>
            <a:r>
              <a:rPr lang="hr-HR" dirty="0" smtClean="0"/>
              <a:t>Četvrta razina</a:t>
            </a:r>
          </a:p>
          <a:p>
            <a:pPr lvl="4"/>
            <a:r>
              <a:rPr lang="hr-HR" dirty="0" smtClean="0"/>
              <a:t>Peta razina</a:t>
            </a:r>
            <a:endParaRPr lang="hr-H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5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576263" y="6804025"/>
            <a:ext cx="260985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Uredite stil naslova matrice</a:t>
            </a:r>
            <a:endParaRPr lang="hr-H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4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503238" y="6804025"/>
            <a:ext cx="2611437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7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503238" y="6948488"/>
            <a:ext cx="2611437" cy="43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dirty="0" smtClean="0"/>
              <a:t>Uredite stil naslova matrice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 marL="0" indent="0"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dirty="0" smtClean="0"/>
              <a:t>Uredite stilove teksta matrice</a:t>
            </a:r>
          </a:p>
          <a:p>
            <a:pPr lvl="1"/>
            <a:r>
              <a:rPr lang="hr-HR" dirty="0" smtClean="0"/>
              <a:t>Druga razina</a:t>
            </a:r>
          </a:p>
          <a:p>
            <a:pPr lvl="2"/>
            <a:r>
              <a:rPr lang="hr-HR" dirty="0" smtClean="0"/>
              <a:t>Treća razina</a:t>
            </a:r>
          </a:p>
          <a:p>
            <a:pPr lvl="3"/>
            <a:r>
              <a:rPr lang="hr-HR" dirty="0" smtClean="0"/>
              <a:t>Četvrta razina</a:t>
            </a:r>
          </a:p>
          <a:p>
            <a:pPr lvl="4"/>
            <a:r>
              <a:rPr lang="hr-HR" dirty="0" smtClean="0"/>
              <a:t>Peta razina</a:t>
            </a:r>
            <a:endParaRPr lang="hr-HR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dirty="0" smtClean="0"/>
              <a:t>Uredite stilove teksta matrice</a:t>
            </a:r>
          </a:p>
          <a:p>
            <a:pPr lvl="0"/>
            <a:endParaRPr lang="hr-HR" dirty="0" smtClean="0"/>
          </a:p>
          <a:p>
            <a:pPr lvl="0"/>
            <a:endParaRPr lang="hr-HR" dirty="0" smtClean="0"/>
          </a:p>
          <a:p>
            <a:pPr lvl="0"/>
            <a:endParaRPr lang="hr-HR" dirty="0" smtClean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98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05CFB946-F8A6-461A-8041-47B6098EFD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</p:sldLayoutIdLst>
  <p:timing>
    <p:tnLst>
      <p:par>
        <p:cTn id="1" dur="indefinite" restart="never" nodeType="tmRoot"/>
      </p:par>
    </p:tnLst>
  </p:timing>
  <p:txStyles>
    <p:titleStyle>
      <a:lvl1pPr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Arial Unicode MS" pitchFamily="34" charset="-128"/>
          <a:cs typeface="Arial Unicode MS" pitchFamily="34" charset="-128"/>
        </a:defRPr>
      </a:lvl2pPr>
      <a:lvl3pPr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Arial Unicode MS" pitchFamily="34" charset="-128"/>
          <a:cs typeface="Arial Unicode MS" pitchFamily="34" charset="-128"/>
        </a:defRPr>
      </a:lvl3pPr>
      <a:lvl4pPr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Arial Unicode MS" pitchFamily="34" charset="-128"/>
          <a:cs typeface="Arial Unicode MS" pitchFamily="34" charset="-128"/>
        </a:defRPr>
      </a:lvl4pPr>
      <a:lvl5pPr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Arial Unicode MS" pitchFamily="34" charset="-128"/>
          <a:cs typeface="Arial Unicode MS" pitchFamily="34" charset="-128"/>
        </a:defRPr>
      </a:lvl5pPr>
      <a:lvl6pPr marL="2514600" indent="-228600" algn="ctr" defTabSz="449263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6pPr>
      <a:lvl7pPr marL="2971800" indent="-228600" algn="ctr" defTabSz="449263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7pPr>
      <a:lvl8pPr marL="3429000" indent="-228600" algn="ctr" defTabSz="449263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8pPr>
      <a:lvl9pPr marL="3886200" indent="-228600" algn="ctr" defTabSz="449263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9pPr>
    </p:titleStyle>
    <p:bodyStyle>
      <a:lvl1pPr marL="342900" indent="-342900" algn="l" defTabSz="449263" rtl="0" fontAlgn="base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fontAlgn="base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fontAlgn="base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fontAlgn="base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eaLnBrk="1" fontAlgn="base" hangingPunct="1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eaLnBrk="1" fontAlgn="base" hangingPunct="1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eaLnBrk="1" fontAlgn="base" hangingPunct="1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eaLnBrk="1" fontAlgn="base" hangingPunct="1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sz="3600" b="1" cap="small" dirty="0" smtClean="0"/>
              <a:t>Darovanje nekretnina</a:t>
            </a:r>
            <a:endParaRPr lang="hr-HR" sz="3600" b="1" cap="small" dirty="0" smtClean="0"/>
          </a:p>
        </p:txBody>
      </p:sp>
      <p:sp>
        <p:nvSpPr>
          <p:cNvPr id="19458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 algn="just" eaLnBrk="1" hangingPunct="1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altLang="sr-Latn-RS" sz="2200" b="1" dirty="0" smtClean="0">
                <a:solidFill>
                  <a:schemeClr val="tx1"/>
                </a:solidFill>
                <a:latin typeface="Calibri" pitchFamily="34" charset="0"/>
              </a:rPr>
              <a:t>Nekretnine u vlasništvu Republike Hrvatske mogu </a:t>
            </a:r>
            <a:r>
              <a:rPr lang="hr-HR" altLang="sr-Latn-RS" sz="2200" b="1" dirty="0">
                <a:solidFill>
                  <a:schemeClr val="tx1"/>
                </a:solidFill>
                <a:latin typeface="Calibri" pitchFamily="34" charset="0"/>
              </a:rPr>
              <a:t>se darovati </a:t>
            </a:r>
            <a:r>
              <a:rPr lang="hr-HR" altLang="sr-Latn-RS" sz="2200" b="1" dirty="0" smtClean="0">
                <a:solidFill>
                  <a:schemeClr val="tx1"/>
                </a:solidFill>
                <a:latin typeface="Calibri" pitchFamily="34" charset="0"/>
              </a:rPr>
              <a:t>jedinicama </a:t>
            </a:r>
            <a:r>
              <a:rPr lang="hr-HR" altLang="sr-Latn-RS" sz="2200" b="1" dirty="0">
                <a:solidFill>
                  <a:schemeClr val="tx1"/>
                </a:solidFill>
                <a:latin typeface="Calibri" pitchFamily="34" charset="0"/>
              </a:rPr>
              <a:t>lokalne i područne (regionalne) samouprave, trgovačkim društvima čiji je Republika Hrvatska jedini osnivač i vlasnik te ustanovama čiji je jedan od osnivača Republika Hrvatska</a:t>
            </a:r>
            <a:r>
              <a:rPr lang="hr-HR" altLang="sr-Latn-RS" sz="2200" b="1" dirty="0" smtClean="0">
                <a:solidFill>
                  <a:schemeClr val="tx1"/>
                </a:solidFill>
                <a:latin typeface="Calibri" pitchFamily="34" charset="0"/>
              </a:rPr>
              <a:t>.</a:t>
            </a:r>
          </a:p>
          <a:p>
            <a:pPr marL="285750" indent="-285750" algn="just" eaLnBrk="1" hangingPunct="1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altLang="sr-Latn-RS" sz="2200" b="1" dirty="0" smtClean="0">
                <a:solidFill>
                  <a:schemeClr val="tx1"/>
                </a:solidFill>
                <a:latin typeface="Calibri" pitchFamily="34" charset="0"/>
              </a:rPr>
              <a:t>Nekretnine u vlasništvu Republike Hrvatske mogu se darovati u svrhu:</a:t>
            </a:r>
            <a:endParaRPr lang="hr-HR" altLang="sr-Latn-RS" sz="2200" b="1" dirty="0">
              <a:solidFill>
                <a:schemeClr val="tx1"/>
              </a:solidFill>
              <a:latin typeface="Calibri" pitchFamily="34" charset="0"/>
            </a:endParaRPr>
          </a:p>
          <a:p>
            <a:pPr marL="1028700" lvl="1" algn="just" eaLnBrk="1" hangingPunct="1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vi-VN" altLang="sr-Latn-RS" sz="2200" b="1" dirty="0">
                <a:solidFill>
                  <a:schemeClr val="tx1"/>
                </a:solidFill>
                <a:latin typeface="Calibri" pitchFamily="34" charset="0"/>
              </a:rPr>
              <a:t>ostvarenja projekata koji su od osobitog značenja za gospodarski razvoj, poput izgradnje poduzetničkih zona te realizacije strateških investicijskih projekata od šireg značaja za Republiku Hrvatsku i/ili jedinice lokalne i područne (regionalne) samouprave, koji su kao takvi utvrđeni od strane nadležnog tijela jedinica lokalne i područne (regionalne) </a:t>
            </a:r>
            <a:r>
              <a:rPr lang="vi-VN" altLang="sr-Latn-RS" sz="2200" b="1" dirty="0" smtClean="0">
                <a:solidFill>
                  <a:schemeClr val="tx1"/>
                </a:solidFill>
                <a:latin typeface="Calibri" pitchFamily="34" charset="0"/>
              </a:rPr>
              <a:t>samouprave</a:t>
            </a:r>
            <a:r>
              <a:rPr lang="hr-HR" altLang="sr-Latn-RS" sz="2200" b="1" dirty="0" smtClean="0">
                <a:solidFill>
                  <a:schemeClr val="tx1"/>
                </a:solidFill>
                <a:latin typeface="Calibri" pitchFamily="34" charset="0"/>
              </a:rPr>
              <a:t>,</a:t>
            </a:r>
          </a:p>
          <a:p>
            <a:pPr marL="571500" lvl="1" indent="0" algn="just" eaLnBrk="1" hangingPunct="1">
              <a:lnSpc>
                <a:spcPct val="100000"/>
              </a:lnSpc>
              <a:spcAft>
                <a:spcPts val="600"/>
              </a:spcAft>
              <a:buNone/>
            </a:pPr>
            <a:endParaRPr lang="hr-HR" altLang="sr-Latn-RS" sz="2200" dirty="0">
              <a:solidFill>
                <a:srgbClr val="7030A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21698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sz="3600" b="1" cap="small" dirty="0"/>
              <a:t>Darovanje nekretnina</a:t>
            </a:r>
            <a:endParaRPr lang="hr-HR" sz="3600" dirty="0" smtClean="0"/>
          </a:p>
        </p:txBody>
      </p:sp>
      <p:sp>
        <p:nvSpPr>
          <p:cNvPr id="19458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28700" lvl="1" algn="just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vi-VN" altLang="sr-Latn-RS" sz="2200" b="1" dirty="0" smtClean="0">
                <a:solidFill>
                  <a:schemeClr val="tx1"/>
                </a:solidFill>
                <a:latin typeface="Calibri" pitchFamily="34" charset="0"/>
              </a:rPr>
              <a:t>ostvarenja </a:t>
            </a:r>
            <a:r>
              <a:rPr lang="vi-VN" altLang="sr-Latn-RS" sz="2200" b="1" dirty="0">
                <a:solidFill>
                  <a:schemeClr val="tx1"/>
                </a:solidFill>
                <a:latin typeface="Calibri" pitchFamily="34" charset="0"/>
              </a:rPr>
              <a:t>projekata koji su od općeg javnog ili socijalnog interesa, poput izgradnje škola, dječjih vrtića, bolnica, domova zdravlja, društvenih domova, izgradnje spomen obilježja i memorijalnih centara, groblja, ustanova socijalne skrbi, provođenje programa deinstitucionalizacije osoba s invaliditetom, izgradnje sportskih i drugih sličnih objekata i provedbe programa prema Zakonu o društveno poticanoj stanogradnji, ukoliko se ne osniva pravo građenja</a:t>
            </a:r>
            <a:r>
              <a:rPr lang="vi-VN" altLang="sr-Latn-RS" sz="2200" b="1" dirty="0" smtClean="0">
                <a:solidFill>
                  <a:schemeClr val="tx1"/>
                </a:solidFill>
                <a:latin typeface="Calibri" pitchFamily="34" charset="0"/>
              </a:rPr>
              <a:t>,</a:t>
            </a:r>
            <a:r>
              <a:rPr lang="hr-HR" altLang="sr-Latn-RS" sz="2200" b="1" dirty="0" smtClean="0">
                <a:solidFill>
                  <a:schemeClr val="tx1"/>
                </a:solidFill>
                <a:latin typeface="Calibri" pitchFamily="34" charset="0"/>
              </a:rPr>
              <a:t> i</a:t>
            </a:r>
          </a:p>
          <a:p>
            <a:pPr marL="1028700" lvl="1" algn="just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altLang="sr-Latn-RS" sz="2200" b="1" dirty="0" smtClean="0">
                <a:solidFill>
                  <a:schemeClr val="tx1"/>
                </a:solidFill>
                <a:latin typeface="Calibri" pitchFamily="34" charset="0"/>
              </a:rPr>
              <a:t>izvršenja obveza Republike Hrvatske.</a:t>
            </a:r>
          </a:p>
          <a:p>
            <a:pPr marL="1028700" lvl="1" algn="just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hr-HR" altLang="sr-Latn-RS" sz="2200" b="1" dirty="0">
              <a:solidFill>
                <a:srgbClr val="7030A0"/>
              </a:solidFill>
              <a:latin typeface="Calibri" pitchFamily="34" charset="0"/>
            </a:endParaRPr>
          </a:p>
          <a:p>
            <a:pPr marL="1028700" lvl="1" algn="just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hr-HR" altLang="sr-Latn-RS" sz="2200" b="1" dirty="0" smtClean="0">
              <a:solidFill>
                <a:srgbClr val="7030A0"/>
              </a:solidFill>
              <a:latin typeface="Calibri" pitchFamily="34" charset="0"/>
            </a:endParaRPr>
          </a:p>
          <a:p>
            <a:pPr marL="1028700" lvl="1" algn="just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hr-HR" altLang="sr-Latn-RS" sz="1600" u="sng" dirty="0">
              <a:solidFill>
                <a:srgbClr val="7030A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05514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sz="3600" b="1" cap="small" dirty="0" smtClean="0"/>
              <a:t>DODJELA NA KORIŠTENJE NEKRETNINA</a:t>
            </a:r>
            <a:endParaRPr lang="hr-HR" sz="3600" b="1" cap="small" dirty="0" smtClean="0"/>
          </a:p>
        </p:txBody>
      </p:sp>
      <p:sp>
        <p:nvSpPr>
          <p:cNvPr id="19458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00000"/>
              </a:lnSpc>
              <a:spcAft>
                <a:spcPts val="800"/>
              </a:spcAft>
            </a:pPr>
            <a:endParaRPr lang="hr-HR" altLang="sr-Latn-RS" sz="2400" dirty="0" smtClean="0">
              <a:solidFill>
                <a:srgbClr val="7030A0"/>
              </a:solidFill>
              <a:latin typeface="Calibri" pitchFamily="34" charset="0"/>
            </a:endParaRPr>
          </a:p>
          <a:p>
            <a:pPr marL="285750" indent="-285750" algn="just" eaLnBrk="1" hangingPunct="1">
              <a:lnSpc>
                <a:spcPct val="10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r-HR" altLang="sr-Latn-RS" sz="2400" dirty="0" smtClean="0">
                <a:solidFill>
                  <a:schemeClr val="tx1"/>
                </a:solidFill>
                <a:latin typeface="Calibri" pitchFamily="34" charset="0"/>
              </a:rPr>
              <a:t>Nekretnine </a:t>
            </a:r>
            <a:r>
              <a:rPr lang="hr-HR" altLang="sr-Latn-RS" sz="2400" dirty="0">
                <a:solidFill>
                  <a:schemeClr val="tx1"/>
                </a:solidFill>
                <a:latin typeface="Calibri" pitchFamily="34" charset="0"/>
              </a:rPr>
              <a:t>bez provedbe javnog natječaja </a:t>
            </a:r>
            <a:r>
              <a:rPr lang="hr-HR" altLang="sr-Latn-RS" sz="2400" dirty="0" smtClean="0">
                <a:solidFill>
                  <a:schemeClr val="tx1"/>
                </a:solidFill>
                <a:latin typeface="Calibri" pitchFamily="34" charset="0"/>
              </a:rPr>
              <a:t>može se dodijeliti </a:t>
            </a:r>
            <a:r>
              <a:rPr lang="hr-HR" altLang="sr-Latn-RS" sz="2400" dirty="0">
                <a:solidFill>
                  <a:schemeClr val="tx1"/>
                </a:solidFill>
                <a:latin typeface="Calibri" pitchFamily="34" charset="0"/>
              </a:rPr>
              <a:t>jedinicama lokalne i područne (regionalne) samouprave, trgovačkim društvima čiji je Republika Hrvatska jedini osnivač i vlasnik, obrazovnim, kulturnim i socijalnim institucijama kojima je Republika Hrvatska, odnosno Vlada Republike Hrvatske jedan od osnivača ili suosnivača zajedno s jedinicama lokalne i područne (regionalne) samouprave, te ustanovama, čiji je Republika Hrvatska odnosno Vlada Republike Hrvatske jedan od osnivača ili suosnivača zajedno s jedinicama lokalne i područne (regionalne) samouprave, ako je svrha korištenja od posebnog značaja za kulturni, socijalni i obrazovni razvoj Republike </a:t>
            </a:r>
            <a:r>
              <a:rPr lang="hr-HR" altLang="sr-Latn-RS" sz="2400" dirty="0" smtClean="0">
                <a:solidFill>
                  <a:schemeClr val="tx1"/>
                </a:solidFill>
                <a:latin typeface="Calibri" pitchFamily="34" charset="0"/>
              </a:rPr>
              <a:t>Hrvatske</a:t>
            </a:r>
            <a:endParaRPr lang="hr-HR" altLang="sr-Latn-RS" sz="1600" dirty="0">
              <a:solidFill>
                <a:schemeClr val="tx1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15120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 eaLnBrk="1" fontAlgn="auto" hangingPunct="1">
              <a:spcAft>
                <a:spcPts val="0"/>
              </a:spcAft>
              <a:defRPr/>
            </a:pPr>
            <a:r>
              <a:rPr lang="hr-HR" altLang="sr-Latn-RS" sz="3600" b="1" cap="small" dirty="0" smtClean="0"/>
              <a:t>KUPNJA NEKRETNINA U VLASNIŠVTU REPUBLIKE HRVATSKE</a:t>
            </a:r>
            <a:endParaRPr lang="hr-HR" altLang="sr-Latn-RS" sz="3600" b="1" cap="small" dirty="0"/>
          </a:p>
        </p:txBody>
      </p:sp>
      <p:sp>
        <p:nvSpPr>
          <p:cNvPr id="19458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 algn="just" eaLnBrk="1" hangingPunct="1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vi-VN" altLang="sr-Latn-RS" sz="2200" dirty="0" smtClean="0">
                <a:solidFill>
                  <a:schemeClr val="tx1"/>
                </a:solidFill>
                <a:latin typeface="Calibri" pitchFamily="34" charset="0"/>
              </a:rPr>
              <a:t>Nekretnine </a:t>
            </a:r>
            <a:r>
              <a:rPr lang="vi-VN" altLang="sr-Latn-RS" sz="2200" dirty="0">
                <a:solidFill>
                  <a:schemeClr val="tx1"/>
                </a:solidFill>
                <a:latin typeface="Calibri" pitchFamily="34" charset="0"/>
              </a:rPr>
              <a:t>se mogu, iznimno, prodati bez javnog nadmetanja i javnog prikupljanja ponuda, i po tržišnoj cijeni, jedinicama lokalne i jedinicama područne (regionalne) samouprave, pravnim osobama u vlasništvu ili pretežitom vlasništvu Republike Hrvatske i pravnim osobama u vlasništvu ili pretežitom vlasništvu jedinica lokalne i područne (regionalne) samouprave, ako je to u interesu i s ciljem općega gospodarskog i socijalnog napretka njezinih građana</a:t>
            </a:r>
            <a:r>
              <a:rPr lang="vi-VN" altLang="sr-Latn-RS" sz="2200" dirty="0" smtClean="0">
                <a:solidFill>
                  <a:schemeClr val="tx1"/>
                </a:solidFill>
                <a:latin typeface="Calibri" pitchFamily="34" charset="0"/>
              </a:rPr>
              <a:t>.</a:t>
            </a:r>
            <a:endParaRPr lang="hr-HR" altLang="sr-Latn-RS" sz="2200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just" eaLnBrk="1" hangingPunct="1">
              <a:lnSpc>
                <a:spcPct val="100000"/>
              </a:lnSpc>
              <a:spcAft>
                <a:spcPts val="600"/>
              </a:spcAft>
            </a:pPr>
            <a:endParaRPr lang="hr-HR" altLang="sr-Latn-RS" sz="1200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285750" indent="-285750" algn="just" eaLnBrk="1" hangingPunct="1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vi-VN" altLang="sr-Latn-RS" sz="2200" dirty="0" smtClean="0">
                <a:solidFill>
                  <a:schemeClr val="tx1"/>
                </a:solidFill>
                <a:latin typeface="Calibri" pitchFamily="34" charset="0"/>
              </a:rPr>
              <a:t>Smatra </a:t>
            </a:r>
            <a:r>
              <a:rPr lang="vi-VN" altLang="sr-Latn-RS" sz="2200" dirty="0">
                <a:solidFill>
                  <a:schemeClr val="tx1"/>
                </a:solidFill>
                <a:latin typeface="Calibri" pitchFamily="34" charset="0"/>
              </a:rPr>
              <a:t>se da su nekretnine u interesu i s ciljem općega gospodarskog i socijalnog napretka građana u slučajevima kad se radi o nekretninama za potrebe javnih djelatnosti, infrastrukture, komunalnih objekata i drugih sličnih projekata.</a:t>
            </a:r>
            <a:endParaRPr lang="hr-HR" altLang="sr-Latn-RS" sz="2200" dirty="0">
              <a:solidFill>
                <a:schemeClr val="tx1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49489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sz="3600" b="1" cap="small" dirty="0" smtClean="0"/>
              <a:t>SUGLASNOSTI ZA PRIJAVU PROJEKATA KOJI SU FINANCIRANI SREDSTVIMA IZ FONDOVA EUROPSKE UNIJE</a:t>
            </a:r>
            <a:endParaRPr lang="hr-HR" sz="3600" b="1" cap="small" dirty="0" smtClean="0"/>
          </a:p>
        </p:txBody>
      </p:sp>
      <p:sp>
        <p:nvSpPr>
          <p:cNvPr id="19458" name="Rezervirano mjesto sadržaja 2"/>
          <p:cNvSpPr>
            <a:spLocks noGrp="1"/>
          </p:cNvSpPr>
          <p:nvPr>
            <p:ph idx="1"/>
          </p:nvPr>
        </p:nvSpPr>
        <p:spPr>
          <a:xfrm>
            <a:off x="431800" y="1763613"/>
            <a:ext cx="9069387" cy="4987925"/>
          </a:xfrm>
        </p:spPr>
        <p:txBody>
          <a:bodyPr/>
          <a:lstStyle/>
          <a:p>
            <a:pPr marL="285750" indent="-285750" algn="just" eaLnBrk="1" hangingPunct="1">
              <a:lnSpc>
                <a:spcPct val="10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hr-HR" altLang="sr-Latn-RS" sz="24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285750" indent="-285750" algn="just" eaLnBrk="1" hangingPunct="1">
              <a:lnSpc>
                <a:spcPct val="10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r-HR" altLang="sr-Latn-RS" sz="2400" b="1" dirty="0" smtClean="0">
                <a:solidFill>
                  <a:schemeClr val="tx1"/>
                </a:solidFill>
                <a:latin typeface="Calibri" pitchFamily="34" charset="0"/>
              </a:rPr>
              <a:t>česti </a:t>
            </a:r>
            <a:r>
              <a:rPr lang="hr-HR" altLang="sr-Latn-RS" sz="2400" b="1" dirty="0">
                <a:solidFill>
                  <a:schemeClr val="tx1"/>
                </a:solidFill>
                <a:latin typeface="Calibri" pitchFamily="34" charset="0"/>
              </a:rPr>
              <a:t>su zahtjevi za davanje suglasnosti za prijavu projekta na natječaje koje raspisuju pojedina ministarstva, a koji se odnose na financiranje projekata sredstvima iz fondova Europske unije, zbog čega je u navedenom dijelu potrebno uskladiti postupanje MIDIMA-a i resornih ministarstava, budući da se uvjeti za prijavu na pojedine natječaj razlikuju, a posebno iz razloga što podnositelji takvih zahtjeva u pravilu nemaju prethodno riješene imovinskopravne odnose sa Republikom Hrvatskom u pogledu nekretnina koje su predmet zahtjeva, a u trenutku podnošenja zahtjeva za davanje suglasnosti, zbog kratkoće rokova za prijavu nije moguće uopće preispitati mogućnost daljnjeg rješavanja imovinskopravnih odnosa na nekretninama koje su </a:t>
            </a:r>
            <a:r>
              <a:rPr lang="hr-HR" altLang="sr-Latn-RS" sz="2400" b="1" dirty="0" smtClean="0">
                <a:solidFill>
                  <a:schemeClr val="tx1"/>
                </a:solidFill>
                <a:latin typeface="Calibri" pitchFamily="34" charset="0"/>
              </a:rPr>
              <a:t>predmet zahtjeva.</a:t>
            </a:r>
            <a:endParaRPr lang="hr-HR" altLang="sr-Latn-RS" sz="1000" b="1" dirty="0">
              <a:solidFill>
                <a:schemeClr val="tx1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14423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PROBLEMATIKA 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lvl="0" indent="-285750" algn="just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altLang="sr-Latn-RS" sz="2200" b="1" dirty="0" smtClean="0">
                <a:solidFill>
                  <a:schemeClr val="tx1"/>
                </a:solidFill>
                <a:latin typeface="Calibri" pitchFamily="34" charset="0"/>
              </a:rPr>
              <a:t>Ministarstvo državne imovine u postupanju po zahtjevima jedinica lokalne i područne (regionalne) samouprave najviše se susreće sa sljedećim problemima:</a:t>
            </a:r>
          </a:p>
          <a:p>
            <a:pPr marL="1200150" lvl="1" indent="-285750" algn="just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altLang="sr-Latn-RS" sz="2400" b="1" dirty="0" smtClean="0">
                <a:solidFill>
                  <a:schemeClr val="tx1"/>
                </a:solidFill>
                <a:latin typeface="Calibri" pitchFamily="34" charset="0"/>
              </a:rPr>
              <a:t>Nedostavljanje potrebne i potpune dokumentacije od strane podnositelja zahtjeva</a:t>
            </a:r>
          </a:p>
          <a:p>
            <a:pPr marL="1200150" lvl="1" indent="-285750" algn="just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altLang="sr-Latn-RS" sz="2400" b="1" dirty="0" smtClean="0">
                <a:solidFill>
                  <a:schemeClr val="tx1"/>
                </a:solidFill>
                <a:latin typeface="Calibri" pitchFamily="34" charset="0"/>
              </a:rPr>
              <a:t>Neusklađenost zahtjeva sa zakonskim i </a:t>
            </a:r>
            <a:r>
              <a:rPr lang="hr-HR" altLang="sr-Latn-RS" sz="2400" b="1" dirty="0" err="1" smtClean="0">
                <a:solidFill>
                  <a:schemeClr val="tx1"/>
                </a:solidFill>
                <a:latin typeface="Calibri" pitchFamily="34" charset="0"/>
              </a:rPr>
              <a:t>podzakonskim</a:t>
            </a:r>
            <a:r>
              <a:rPr lang="hr-HR" altLang="sr-Latn-RS" sz="2400" b="1" dirty="0" smtClean="0">
                <a:solidFill>
                  <a:schemeClr val="tx1"/>
                </a:solidFill>
                <a:latin typeface="Calibri" pitchFamily="34" charset="0"/>
              </a:rPr>
              <a:t> okvirom po kojem Ministarstvo može postupati</a:t>
            </a:r>
          </a:p>
          <a:p>
            <a:pPr marL="1200150" lvl="1" indent="-285750" algn="just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altLang="sr-Latn-RS" sz="2400" b="1" dirty="0" smtClean="0">
                <a:solidFill>
                  <a:schemeClr val="tx1"/>
                </a:solidFill>
                <a:latin typeface="Calibri" pitchFamily="34" charset="0"/>
              </a:rPr>
              <a:t>Neusklađenost zahtjeva sa </a:t>
            </a:r>
            <a:r>
              <a:rPr lang="vi-VN" altLang="sr-Latn-RS" sz="2400" b="1" dirty="0" smtClean="0">
                <a:solidFill>
                  <a:schemeClr val="tx1"/>
                </a:solidFill>
                <a:latin typeface="Calibri" pitchFamily="34" charset="0"/>
              </a:rPr>
              <a:t>važećim </a:t>
            </a:r>
            <a:r>
              <a:rPr lang="vi-VN" altLang="sr-Latn-RS" sz="2400" b="1" dirty="0">
                <a:solidFill>
                  <a:schemeClr val="tx1"/>
                </a:solidFill>
                <a:latin typeface="Calibri" pitchFamily="34" charset="0"/>
              </a:rPr>
              <a:t>prostornim planovima, budući da se njima određuje namjena nekretnina, a često isti nisu usklađeni s </a:t>
            </a:r>
            <a:r>
              <a:rPr lang="vi-VN" altLang="sr-Latn-RS" sz="2400" b="1" dirty="0" smtClean="0">
                <a:solidFill>
                  <a:schemeClr val="tx1"/>
                </a:solidFill>
                <a:latin typeface="Calibri" pitchFamily="34" charset="0"/>
              </a:rPr>
              <a:t>postoj</a:t>
            </a:r>
            <a:r>
              <a:rPr lang="hr-HR" altLang="sr-Latn-RS" sz="2400" b="1" dirty="0" smtClean="0">
                <a:solidFill>
                  <a:schemeClr val="tx1"/>
                </a:solidFill>
                <a:latin typeface="Calibri" pitchFamily="34" charset="0"/>
              </a:rPr>
              <a:t>e</a:t>
            </a:r>
            <a:r>
              <a:rPr lang="vi-VN" altLang="sr-Latn-RS" sz="2400" b="1" dirty="0" smtClean="0">
                <a:solidFill>
                  <a:schemeClr val="tx1"/>
                </a:solidFill>
                <a:latin typeface="Calibri" pitchFamily="34" charset="0"/>
              </a:rPr>
              <a:t>ćom </a:t>
            </a:r>
            <a:r>
              <a:rPr lang="vi-VN" altLang="sr-Latn-RS" sz="2400" b="1" dirty="0">
                <a:solidFill>
                  <a:schemeClr val="tx1"/>
                </a:solidFill>
                <a:latin typeface="Calibri" pitchFamily="34" charset="0"/>
              </a:rPr>
              <a:t>prostornoplanskom dokumentacijom</a:t>
            </a:r>
            <a:endParaRPr lang="hr-HR" altLang="sr-Latn-RS" sz="24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4614639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PROBLEMATIKA 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200150" lvl="1" indent="-285750" algn="just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vi-VN" altLang="sr-Latn-RS" sz="2200" b="1" dirty="0" smtClean="0">
                <a:solidFill>
                  <a:schemeClr val="tx1"/>
                </a:solidFill>
                <a:latin typeface="Calibri" pitchFamily="34" charset="0"/>
              </a:rPr>
              <a:t>U </a:t>
            </a:r>
            <a:r>
              <a:rPr lang="vi-VN" altLang="sr-Latn-RS" sz="2200" b="1" dirty="0">
                <a:solidFill>
                  <a:schemeClr val="tx1"/>
                </a:solidFill>
                <a:latin typeface="Calibri" pitchFamily="34" charset="0"/>
              </a:rPr>
              <a:t>velikom broju slučajeva jedinice lokalne i regionalne samouprave podnose zahtjeve za rješavanje imovinskopravnih odnosa na nekretnina u vlasništvu Republike Hrvatske u trenutku kada su njihovi projekti idejno osmišljeni i u visokim fazama ishođenja dokumentacije potrebne za buduću gradnju (izrađeni idejni projekti, geodetski projekti, ishođene lokacijske dozvole, izrađeni glavni projekti, izdane potvrde glavnog projekta, pa čak i građevinske dozvole), bez prethodne analize vlasničkopravnog stanja nekretnina na kojima se planiraju projekti, što dovodi do dugotrajnosti postupaka, a ponekad i nemogućnosti rješavanja predmeta (upisana općenarodna imovina, društveno vlasništvo, javno dobro, pomorsko dobro, nekretnine obuhvaćene šumskogospodarskom osnovom </a:t>
            </a:r>
            <a:r>
              <a:rPr lang="vi-VN" altLang="sr-Latn-RS" sz="2200" b="1" dirty="0" smtClean="0">
                <a:solidFill>
                  <a:schemeClr val="tx1"/>
                </a:solidFill>
                <a:latin typeface="Calibri" pitchFamily="34" charset="0"/>
              </a:rPr>
              <a:t>itd</a:t>
            </a:r>
            <a:r>
              <a:rPr lang="hr-HR" altLang="sr-Latn-RS" sz="2200" b="1" dirty="0" smtClean="0">
                <a:solidFill>
                  <a:schemeClr val="tx1"/>
                </a:solidFill>
                <a:latin typeface="Calibri" pitchFamily="34" charset="0"/>
              </a:rPr>
              <a:t>.)</a:t>
            </a:r>
            <a:endParaRPr lang="hr-HR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29609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sz="3600" b="1" cap="small" dirty="0" smtClean="0"/>
              <a:t>Zaključak</a:t>
            </a:r>
            <a:endParaRPr lang="hr-HR" sz="3600" b="1" cap="small" dirty="0" smtClean="0"/>
          </a:p>
        </p:txBody>
      </p:sp>
      <p:sp>
        <p:nvSpPr>
          <p:cNvPr id="19458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 algn="just">
              <a:lnSpc>
                <a:spcPct val="10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r-HR" sz="2000" dirty="0" smtClean="0"/>
              <a:t>Propisi </a:t>
            </a:r>
            <a:r>
              <a:rPr lang="hr-HR" sz="2000" dirty="0"/>
              <a:t>koji uređuju način rješavanja imovinskopravnih odnosa na nekretninama u vlasništvu Republike </a:t>
            </a:r>
            <a:r>
              <a:rPr lang="hr-HR" sz="2000" dirty="0" smtClean="0"/>
              <a:t>Hrvatske su nedovoljno jasni </a:t>
            </a:r>
            <a:r>
              <a:rPr lang="hr-HR" sz="2000" dirty="0"/>
              <a:t>i precizni, tako da ostavljaju dvojbe o izvornoj intenciji zakonodavca u </a:t>
            </a:r>
            <a:r>
              <a:rPr lang="hr-HR" sz="2000" dirty="0" smtClean="0"/>
              <a:t>trenutku donošenju </a:t>
            </a:r>
            <a:r>
              <a:rPr lang="hr-HR" sz="2000" dirty="0"/>
              <a:t>propisa, odnosno mogućim i pretpostavljenim postupanjima u pojedinim pravnim </a:t>
            </a:r>
            <a:r>
              <a:rPr lang="hr-HR" sz="2000" dirty="0" smtClean="0"/>
              <a:t>situacijama</a:t>
            </a:r>
          </a:p>
          <a:p>
            <a:pPr marL="342900" indent="-342900" algn="just">
              <a:lnSpc>
                <a:spcPct val="10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r-HR" sz="2000" dirty="0" smtClean="0"/>
              <a:t>Ministarstvo trenutno radi na izradi prijedloga novog Zakona </a:t>
            </a:r>
            <a:r>
              <a:rPr lang="hr-HR" sz="2000" dirty="0"/>
              <a:t>o upravljanju i raspolaganju </a:t>
            </a:r>
            <a:r>
              <a:rPr lang="hr-HR" sz="2000" dirty="0" smtClean="0"/>
              <a:t>državnom imovinom (kao </a:t>
            </a:r>
            <a:r>
              <a:rPr lang="hr-HR" sz="2000" dirty="0"/>
              <a:t>i </a:t>
            </a:r>
            <a:r>
              <a:rPr lang="hr-HR" sz="2000" dirty="0" smtClean="0"/>
              <a:t>pratećih </a:t>
            </a:r>
            <a:r>
              <a:rPr lang="hr-HR" sz="2000" dirty="0" err="1" smtClean="0"/>
              <a:t>podzakonskih</a:t>
            </a:r>
            <a:r>
              <a:rPr lang="hr-HR" sz="2000" dirty="0" smtClean="0"/>
              <a:t> akata). </a:t>
            </a:r>
          </a:p>
          <a:p>
            <a:pPr marL="342900" indent="-342900" algn="just">
              <a:lnSpc>
                <a:spcPct val="10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r-HR" sz="2000" dirty="0" smtClean="0"/>
              <a:t>Novim Zakonom će se postupci upravljanja i raspolaganja raspolagana državnom imovinom propisati jednostavnije, </a:t>
            </a:r>
            <a:r>
              <a:rPr lang="hr-HR" sz="2000" dirty="0" err="1" smtClean="0"/>
              <a:t>transparentnije</a:t>
            </a:r>
            <a:r>
              <a:rPr lang="hr-HR" sz="2000" dirty="0" smtClean="0"/>
              <a:t>, brže </a:t>
            </a:r>
            <a:r>
              <a:rPr lang="hr-HR" sz="2000" dirty="0"/>
              <a:t>i </a:t>
            </a:r>
            <a:r>
              <a:rPr lang="hr-HR" sz="2000" dirty="0" smtClean="0"/>
              <a:t>efikasnije što podrazumijeva i postupanje sa zahtjevima jedinica lokalne i područne (regionalne) samouprave</a:t>
            </a:r>
          </a:p>
          <a:p>
            <a:pPr marL="342900" indent="-342900" algn="just">
              <a:lnSpc>
                <a:spcPct val="10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r-HR" sz="2000" dirty="0" smtClean="0"/>
              <a:t>Ministarstvo će nakon završetka izrade </a:t>
            </a:r>
            <a:r>
              <a:rPr lang="hr-HR" sz="2000" dirty="0"/>
              <a:t>prijedloga novog Zakona o upravljanju i raspolaganju državnom </a:t>
            </a:r>
            <a:r>
              <a:rPr lang="hr-HR" sz="2000" dirty="0" smtClean="0"/>
              <a:t>imovinom isti uputiti u javnu raspravu te molimo sve jedinice </a:t>
            </a:r>
            <a:r>
              <a:rPr lang="hr-HR" sz="2000" dirty="0"/>
              <a:t>lokalne i područne (regionalne) </a:t>
            </a:r>
            <a:r>
              <a:rPr lang="hr-HR" sz="2000" dirty="0" smtClean="0"/>
              <a:t>samouprave da se tada aktivno uključe u istu kako bi konačni prijedlog Zakona bio </a:t>
            </a:r>
            <a:r>
              <a:rPr lang="hr-HR" sz="2000" smtClean="0"/>
              <a:t>što kvalitetniji</a:t>
            </a:r>
            <a:endParaRPr lang="hr-HR" sz="2000" dirty="0"/>
          </a:p>
          <a:p>
            <a:pPr marL="342900" indent="-342900" algn="just">
              <a:lnSpc>
                <a:spcPct val="10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hr-HR" sz="2000" dirty="0" smtClean="0"/>
          </a:p>
        </p:txBody>
      </p:sp>
    </p:spTree>
    <p:extLst>
      <p:ext uri="{BB962C8B-B14F-4D97-AF65-F5344CB8AC3E}">
        <p14:creationId xmlns:p14="http://schemas.microsoft.com/office/powerpoint/2010/main" val="4123317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zervirano mjesto teksta 3"/>
          <p:cNvSpPr>
            <a:spLocks noGrp="1"/>
          </p:cNvSpPr>
          <p:nvPr>
            <p:ph type="body" sz="quarter" idx="10"/>
          </p:nvPr>
        </p:nvSpPr>
        <p:spPr>
          <a:xfrm>
            <a:off x="2087563" y="3203773"/>
            <a:ext cx="5761037" cy="2304256"/>
          </a:xfrm>
        </p:spPr>
        <p:txBody>
          <a:bodyPr/>
          <a:lstStyle/>
          <a:p>
            <a:pPr algn="ctr">
              <a:lnSpc>
                <a:spcPct val="100000"/>
              </a:lnSpc>
              <a:spcAft>
                <a:spcPct val="0"/>
              </a:spcAft>
            </a:pPr>
            <a:r>
              <a:rPr lang="hr-HR" dirty="0" smtClean="0"/>
              <a:t>POTENCIJAL  AKTIVACIJE </a:t>
            </a:r>
          </a:p>
          <a:p>
            <a:pPr algn="ctr">
              <a:lnSpc>
                <a:spcPct val="100000"/>
              </a:lnSpc>
              <a:spcAft>
                <a:spcPct val="0"/>
              </a:spcAft>
            </a:pPr>
            <a:r>
              <a:rPr lang="hr-HR" dirty="0" smtClean="0"/>
              <a:t>DRŽAVNE  IMOVINE</a:t>
            </a:r>
            <a:endParaRPr lang="hr-HR" sz="1900" b="0" dirty="0" smtClean="0"/>
          </a:p>
          <a:p>
            <a:pPr algn="ctr">
              <a:lnSpc>
                <a:spcPct val="100000"/>
              </a:lnSpc>
              <a:spcAft>
                <a:spcPct val="0"/>
              </a:spcAft>
            </a:pPr>
            <a:endParaRPr lang="hr-HR" sz="1900" b="0" dirty="0" smtClean="0"/>
          </a:p>
          <a:p>
            <a:pPr algn="ctr">
              <a:lnSpc>
                <a:spcPct val="100000"/>
              </a:lnSpc>
              <a:spcAft>
                <a:spcPct val="0"/>
              </a:spcAft>
            </a:pPr>
            <a:endParaRPr lang="hr-HR" sz="1900" b="0" dirty="0" smtClean="0"/>
          </a:p>
          <a:p>
            <a:pPr algn="ctr">
              <a:lnSpc>
                <a:spcPct val="100000"/>
              </a:lnSpc>
              <a:spcAft>
                <a:spcPct val="0"/>
              </a:spcAft>
            </a:pPr>
            <a:r>
              <a:rPr lang="hr-HR" sz="1900" b="0" dirty="0" smtClean="0"/>
              <a:t>Tomislav Boban, državni tajnik</a:t>
            </a:r>
            <a:endParaRPr lang="hr-HR" sz="1400" b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600" b="1" cap="small" dirty="0"/>
              <a:t>U</a:t>
            </a:r>
            <a:r>
              <a:rPr lang="hr-HR" sz="3600" b="1" cap="small" dirty="0" smtClean="0"/>
              <a:t>vod – Ministarstvo Državne Imovine, CERP, Državne Nekretnine d.o.o.</a:t>
            </a:r>
          </a:p>
        </p:txBody>
      </p:sp>
      <p:sp>
        <p:nvSpPr>
          <p:cNvPr id="19458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800"/>
              </a:spcAft>
            </a:pPr>
            <a:r>
              <a:rPr lang="hr-HR" altLang="sr-Latn-RS" sz="2800" b="1" dirty="0">
                <a:solidFill>
                  <a:srgbClr val="7030A0"/>
                </a:solidFill>
              </a:rPr>
              <a:t>Državnom imovinom upravljaju:</a:t>
            </a:r>
          </a:p>
          <a:p>
            <a:pPr algn="just">
              <a:spcAft>
                <a:spcPts val="800"/>
              </a:spcAft>
              <a:buFontTx/>
              <a:buChar char="-"/>
            </a:pPr>
            <a:r>
              <a:rPr lang="hr-HR" altLang="sr-Latn-RS" sz="2400" b="1" dirty="0" smtClean="0">
                <a:solidFill>
                  <a:srgbClr val="7030A0"/>
                </a:solidFill>
              </a:rPr>
              <a:t> </a:t>
            </a:r>
            <a:r>
              <a:rPr lang="hr-HR" altLang="sr-Latn-RS" sz="2400" b="1" dirty="0">
                <a:solidFill>
                  <a:srgbClr val="7030A0"/>
                </a:solidFill>
              </a:rPr>
              <a:t>Ministarstvo državne imovine</a:t>
            </a:r>
          </a:p>
          <a:p>
            <a:pPr lvl="1" algn="just">
              <a:buFontTx/>
              <a:buChar char="-"/>
            </a:pPr>
            <a:r>
              <a:rPr lang="hr-HR" altLang="sr-Latn-RS" sz="2000" b="1" dirty="0" smtClean="0"/>
              <a:t>dionicama i poslovnim udjelima u trgovačkim </a:t>
            </a:r>
            <a:r>
              <a:rPr lang="hr-HR" altLang="sr-Latn-RS" sz="2000" b="1" dirty="0"/>
              <a:t>društvima od strateškog i posebnog interesa za RH </a:t>
            </a:r>
          </a:p>
          <a:p>
            <a:pPr lvl="1" algn="just">
              <a:buFontTx/>
              <a:buChar char="-"/>
            </a:pPr>
            <a:r>
              <a:rPr lang="hr-HR" altLang="sr-Latn-RS" sz="2000" b="1" dirty="0"/>
              <a:t>stanovima i poslovnim prostorima, </a:t>
            </a:r>
            <a:r>
              <a:rPr lang="hr-HR" altLang="sr-Latn-RS" sz="2000" b="1" dirty="0" smtClean="0"/>
              <a:t>zemljištima</a:t>
            </a:r>
            <a:endParaRPr lang="hr-HR" altLang="sr-Latn-RS" sz="2000" b="1" dirty="0"/>
          </a:p>
          <a:p>
            <a:pPr algn="just">
              <a:spcAft>
                <a:spcPts val="800"/>
              </a:spcAft>
              <a:buFontTx/>
              <a:buChar char="-"/>
            </a:pPr>
            <a:r>
              <a:rPr lang="hr-HR" altLang="sr-Latn-RS" sz="2400" b="1" dirty="0">
                <a:solidFill>
                  <a:srgbClr val="7030A0"/>
                </a:solidFill>
              </a:rPr>
              <a:t> Centar za restrukturiranje i prodaju (CERP)</a:t>
            </a:r>
          </a:p>
          <a:p>
            <a:pPr lvl="1" algn="just">
              <a:buFontTx/>
              <a:buChar char="-"/>
            </a:pPr>
            <a:r>
              <a:rPr lang="vi-VN" altLang="sr-Latn-RS" sz="2000" b="1" dirty="0">
                <a:latin typeface="Calibri" panose="020F0502020204030204" pitchFamily="34" charset="0"/>
              </a:rPr>
              <a:t>dionicama i poslovnim udjelima u trgovačkim društvima čiji je imatelj R</a:t>
            </a:r>
            <a:r>
              <a:rPr lang="hr-HR" altLang="sr-Latn-RS" sz="2000" b="1" dirty="0">
                <a:latin typeface="Calibri" panose="020F0502020204030204" pitchFamily="34" charset="0"/>
              </a:rPr>
              <a:t>H, HZMO i DAB</a:t>
            </a:r>
            <a:r>
              <a:rPr lang="vi-VN" altLang="sr-Latn-RS" sz="2000" b="1" dirty="0">
                <a:latin typeface="Calibri" panose="020F0502020204030204" pitchFamily="34" charset="0"/>
              </a:rPr>
              <a:t>, a koja nisu utvrđena kao društva od strateškog i posebnog interesa za R</a:t>
            </a:r>
            <a:r>
              <a:rPr lang="hr-HR" altLang="sr-Latn-RS" sz="2000" b="1" dirty="0">
                <a:latin typeface="Calibri" panose="020F0502020204030204" pitchFamily="34" charset="0"/>
              </a:rPr>
              <a:t>H</a:t>
            </a:r>
            <a:r>
              <a:rPr lang="vi-VN" altLang="sr-Latn-RS" sz="2000" b="1" dirty="0">
                <a:latin typeface="Calibri" panose="020F0502020204030204" pitchFamily="34" charset="0"/>
              </a:rPr>
              <a:t> </a:t>
            </a:r>
            <a:endParaRPr lang="hr-HR" altLang="sr-Latn-RS" sz="2000" b="1" dirty="0">
              <a:latin typeface="Calibri" panose="020F0502020204030204" pitchFamily="34" charset="0"/>
            </a:endParaRPr>
          </a:p>
          <a:p>
            <a:pPr algn="just">
              <a:spcAft>
                <a:spcPts val="800"/>
              </a:spcAft>
              <a:buFontTx/>
              <a:buChar char="-"/>
            </a:pPr>
            <a:r>
              <a:rPr lang="hr-HR" altLang="sr-Latn-RS" sz="2400" b="1" dirty="0">
                <a:solidFill>
                  <a:srgbClr val="7030A0"/>
                </a:solidFill>
              </a:rPr>
              <a:t> Državne nekretnine d.o.o. (DN d.o.o.)</a:t>
            </a:r>
          </a:p>
          <a:p>
            <a:pPr lvl="1" algn="just">
              <a:buFontTx/>
              <a:buChar char="-"/>
            </a:pPr>
            <a:r>
              <a:rPr lang="hr-HR" altLang="sr-Latn-RS" sz="2000" b="1" dirty="0"/>
              <a:t>stanovima i poslovnim prostorima koji su u najmu, odnosno zakupu, stanovima za službene potrebe kao i  rezidencijalnim objektima i diplomatsko konzularnim predstavništvima</a:t>
            </a:r>
            <a:endParaRPr lang="hr-HR" sz="2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zervirano mjesto sadržaja 2"/>
          <p:cNvSpPr>
            <a:spLocks noGrp="1"/>
          </p:cNvSpPr>
          <p:nvPr>
            <p:ph idx="1"/>
          </p:nvPr>
        </p:nvSpPr>
        <p:spPr>
          <a:xfrm>
            <a:off x="503238" y="1619597"/>
            <a:ext cx="9069387" cy="5256584"/>
          </a:xfrm>
        </p:spPr>
        <p:txBody>
          <a:bodyPr/>
          <a:lstStyle/>
          <a:p>
            <a:pPr algn="just">
              <a:lnSpc>
                <a:spcPct val="100000"/>
              </a:lnSpc>
              <a:spcAft>
                <a:spcPts val="800"/>
              </a:spcAft>
            </a:pPr>
            <a:r>
              <a:rPr lang="hr-HR" altLang="sr-Latn-RS" sz="2400" b="1" dirty="0">
                <a:solidFill>
                  <a:srgbClr val="7030A0"/>
                </a:solidFill>
                <a:latin typeface="+mj-lt"/>
              </a:rPr>
              <a:t>Pravni okvir:</a:t>
            </a:r>
          </a:p>
          <a:p>
            <a:pPr marL="342900" indent="-342900" algn="just">
              <a:lnSpc>
                <a:spcPct val="100000"/>
              </a:lnSpc>
              <a:spcAft>
                <a:spcPts val="600"/>
              </a:spcAft>
              <a:buFontTx/>
              <a:buChar char="-"/>
            </a:pPr>
            <a:r>
              <a:rPr lang="hr-HR" altLang="sr-Latn-RS" sz="1700" dirty="0"/>
              <a:t>Zakon o ustrojstvu i djelokrugu ministarstva i drugih središnjih tijela državne uprave (NN 93/16 i 104/16)</a:t>
            </a:r>
          </a:p>
          <a:p>
            <a:pPr marL="342900" indent="-342900" algn="just">
              <a:lnSpc>
                <a:spcPct val="100000"/>
              </a:lnSpc>
              <a:spcAft>
                <a:spcPts val="600"/>
              </a:spcAft>
              <a:buFontTx/>
              <a:buChar char="-"/>
            </a:pPr>
            <a:r>
              <a:rPr lang="hr-HR" altLang="sr-Latn-RS" sz="1700" dirty="0" smtClean="0">
                <a:latin typeface="+mj-lt"/>
              </a:rPr>
              <a:t>Zakon </a:t>
            </a:r>
            <a:r>
              <a:rPr lang="hr-HR" altLang="sr-Latn-RS" sz="1700" dirty="0">
                <a:latin typeface="+mj-lt"/>
              </a:rPr>
              <a:t>o upravljanju i raspolaganju imovinom u vlasništvu Republike Hrvatske (NN </a:t>
            </a:r>
            <a:r>
              <a:rPr lang="hr-HR" altLang="sr-Latn-RS" sz="1700" dirty="0" smtClean="0">
                <a:latin typeface="+mj-lt"/>
              </a:rPr>
              <a:t>94/13 i 18/16)</a:t>
            </a:r>
            <a:endParaRPr lang="hr-HR" altLang="sr-Latn-RS" sz="1700" dirty="0">
              <a:latin typeface="+mj-lt"/>
            </a:endParaRPr>
          </a:p>
          <a:p>
            <a:pPr marL="342900" indent="-342900" algn="just">
              <a:lnSpc>
                <a:spcPct val="100000"/>
              </a:lnSpc>
              <a:spcAft>
                <a:spcPts val="600"/>
              </a:spcAft>
              <a:buFontTx/>
              <a:buChar char="-"/>
            </a:pPr>
            <a:r>
              <a:rPr lang="hr-HR" altLang="sr-Latn-RS" sz="1700" dirty="0">
                <a:latin typeface="+mj-lt"/>
              </a:rPr>
              <a:t>Strategija upravljanja i raspolaganja imovinom u vlasništvu Republike Hrvatske za razdoblje od 2013. do 2017. godine   (NN 76/13)</a:t>
            </a:r>
          </a:p>
          <a:p>
            <a:pPr marL="342900" indent="-342900" algn="just">
              <a:lnSpc>
                <a:spcPct val="100000"/>
              </a:lnSpc>
              <a:spcAft>
                <a:spcPts val="600"/>
              </a:spcAft>
              <a:buFontTx/>
              <a:buChar char="-"/>
            </a:pPr>
            <a:r>
              <a:rPr lang="hr-HR" altLang="sr-Latn-RS" sz="1700" dirty="0">
                <a:latin typeface="+mj-lt"/>
              </a:rPr>
              <a:t>Plan upravljanja imovinom u vlasništvu Republike Hrvatske za 2016. godinu (u izradi, biti će donesen po donošenju Državnog proračuna)</a:t>
            </a:r>
          </a:p>
          <a:p>
            <a:pPr marL="342900" indent="-342900" algn="just">
              <a:lnSpc>
                <a:spcPct val="100000"/>
              </a:lnSpc>
              <a:spcAft>
                <a:spcPts val="600"/>
              </a:spcAft>
              <a:buFontTx/>
              <a:buChar char="-"/>
            </a:pPr>
            <a:r>
              <a:rPr lang="hr-HR" altLang="sr-Latn-RS" sz="1700" dirty="0">
                <a:latin typeface="+mj-lt"/>
              </a:rPr>
              <a:t>Izvješće o provedbi Plana upravljanja imovinom u vlasništvu RH za 2015. (u izradi, rok za izradu 31.03.2016</a:t>
            </a:r>
            <a:r>
              <a:rPr lang="hr-HR" altLang="sr-Latn-RS" sz="1700" dirty="0" smtClean="0">
                <a:latin typeface="+mj-lt"/>
              </a:rPr>
              <a:t>.)</a:t>
            </a:r>
            <a:endParaRPr lang="hr-HR" altLang="sr-Latn-RS" sz="1700" dirty="0">
              <a:latin typeface="+mj-lt"/>
            </a:endParaRPr>
          </a:p>
          <a:p>
            <a:pPr marL="342900" indent="-342900" algn="just">
              <a:lnSpc>
                <a:spcPct val="100000"/>
              </a:lnSpc>
              <a:spcAft>
                <a:spcPts val="600"/>
              </a:spcAft>
              <a:buFontTx/>
              <a:buChar char="-"/>
            </a:pPr>
            <a:r>
              <a:rPr lang="hr-HR" altLang="sr-Latn-RS" sz="1700" dirty="0">
                <a:latin typeface="+mj-lt"/>
              </a:rPr>
              <a:t>podzakonski akti (uredbe, odluke, pravilnici)</a:t>
            </a:r>
          </a:p>
          <a:p>
            <a:pPr algn="just">
              <a:lnSpc>
                <a:spcPct val="100000"/>
              </a:lnSpc>
              <a:spcAft>
                <a:spcPts val="800"/>
              </a:spcAft>
              <a:defRPr/>
            </a:pPr>
            <a:r>
              <a:rPr lang="hr-HR" altLang="sr-Latn-RS" sz="2400" b="1" dirty="0" smtClean="0">
                <a:solidFill>
                  <a:srgbClr val="7030A0"/>
                </a:solidFill>
                <a:latin typeface="+mj-lt"/>
              </a:rPr>
              <a:t>Najvažniji </a:t>
            </a:r>
            <a:r>
              <a:rPr lang="hr-HR" altLang="sr-Latn-RS" sz="2400" b="1" dirty="0">
                <a:solidFill>
                  <a:srgbClr val="7030A0"/>
                </a:solidFill>
                <a:latin typeface="+mj-lt"/>
              </a:rPr>
              <a:t>oblici imovine kojima se upravlja:</a:t>
            </a:r>
          </a:p>
          <a:p>
            <a:pPr marL="457200" indent="-457200" algn="just">
              <a:lnSpc>
                <a:spcPct val="100000"/>
              </a:lnSpc>
              <a:spcAft>
                <a:spcPts val="600"/>
              </a:spcAft>
              <a:buFontTx/>
              <a:buAutoNum type="arabicParenR"/>
              <a:defRPr/>
            </a:pPr>
            <a:r>
              <a:rPr lang="hr-HR" altLang="sr-Latn-RS" sz="1700" dirty="0">
                <a:latin typeface="+mj-lt"/>
              </a:rPr>
              <a:t>Stanovi i poslovni prostori</a:t>
            </a:r>
          </a:p>
          <a:p>
            <a:pPr marL="457200" indent="-457200" algn="just">
              <a:lnSpc>
                <a:spcPct val="100000"/>
              </a:lnSpc>
              <a:spcAft>
                <a:spcPts val="600"/>
              </a:spcAft>
              <a:buFontTx/>
              <a:buAutoNum type="arabicParenR"/>
              <a:defRPr/>
            </a:pPr>
            <a:r>
              <a:rPr lang="hr-HR" altLang="sr-Latn-RS" sz="1700" dirty="0">
                <a:latin typeface="+mj-lt"/>
              </a:rPr>
              <a:t>Dionice i poslovni udjeli</a:t>
            </a:r>
          </a:p>
          <a:p>
            <a:pPr marL="457200" indent="-457200" algn="just">
              <a:lnSpc>
                <a:spcPct val="100000"/>
              </a:lnSpc>
              <a:spcAft>
                <a:spcPts val="600"/>
              </a:spcAft>
              <a:buFontTx/>
              <a:buAutoNum type="arabicParenR"/>
              <a:defRPr/>
            </a:pPr>
            <a:r>
              <a:rPr lang="hr-HR" altLang="sr-Latn-RS" sz="1700" dirty="0">
                <a:latin typeface="+mj-lt"/>
              </a:rPr>
              <a:t>Bivše vojne nekretnine</a:t>
            </a:r>
          </a:p>
          <a:p>
            <a:pPr>
              <a:lnSpc>
                <a:spcPct val="100000"/>
              </a:lnSpc>
              <a:spcAft>
                <a:spcPts val="1000"/>
              </a:spcAft>
            </a:pPr>
            <a:endParaRPr lang="hr-HR" sz="2400" dirty="0" smtClean="0">
              <a:latin typeface="+mj-lt"/>
            </a:endParaRPr>
          </a:p>
        </p:txBody>
      </p:sp>
      <p:sp>
        <p:nvSpPr>
          <p:cNvPr id="6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600" b="1" cap="small" dirty="0"/>
              <a:t>U</a:t>
            </a:r>
            <a:r>
              <a:rPr lang="hr-HR" sz="3600" b="1" cap="small" dirty="0" smtClean="0"/>
              <a:t>vod – Ministarstvo Državne Imovine, CERP, Državne Nekretnine d.o.o.</a:t>
            </a:r>
          </a:p>
        </p:txBody>
      </p:sp>
    </p:spTree>
    <p:extLst>
      <p:ext uri="{BB962C8B-B14F-4D97-AF65-F5344CB8AC3E}">
        <p14:creationId xmlns:p14="http://schemas.microsoft.com/office/powerpoint/2010/main" val="1190153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600" b="1" cap="small" dirty="0"/>
              <a:t>S</a:t>
            </a:r>
            <a:r>
              <a:rPr lang="hr-HR" sz="3600" b="1" cap="small" dirty="0" smtClean="0"/>
              <a:t>tanovi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03238" y="1768475"/>
            <a:ext cx="9069387" cy="4732351"/>
          </a:xfrm>
          <a:prstGeom prst="rect">
            <a:avLst/>
          </a:prstGeom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285750" indent="-285750" algn="just" eaLnBrk="1" hangingPunct="1">
              <a:lnSpc>
                <a:spcPct val="10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hr-HR" altLang="sr-Latn-RS" sz="2200" b="1" dirty="0" smtClean="0">
                <a:latin typeface="Calibri" pitchFamily="34" charset="0"/>
              </a:rPr>
              <a:t>Ministarstvo</a:t>
            </a:r>
            <a:r>
              <a:rPr lang="hr-HR" altLang="sr-Latn-RS" sz="2200" dirty="0" smtClean="0">
                <a:latin typeface="Calibri" pitchFamily="34" charset="0"/>
              </a:rPr>
              <a:t> ima u evidenciji </a:t>
            </a:r>
            <a:r>
              <a:rPr lang="hr-HR" altLang="sr-Latn-RS" sz="2200" b="1" dirty="0" smtClean="0">
                <a:latin typeface="Calibri" pitchFamily="34" charset="0"/>
              </a:rPr>
              <a:t>5.765 </a:t>
            </a:r>
            <a:r>
              <a:rPr lang="hr-HR" altLang="sr-Latn-RS" sz="2200" dirty="0">
                <a:latin typeface="Calibri" pitchFamily="34" charset="0"/>
              </a:rPr>
              <a:t>stanova</a:t>
            </a:r>
            <a:r>
              <a:rPr lang="hr-HR" altLang="sr-Latn-RS" sz="2200" b="1" dirty="0">
                <a:latin typeface="Calibri" pitchFamily="34" charset="0"/>
              </a:rPr>
              <a:t> </a:t>
            </a:r>
            <a:r>
              <a:rPr lang="hr-HR" altLang="sr-Latn-RS" sz="2200" dirty="0">
                <a:latin typeface="Calibri" pitchFamily="34" charset="0"/>
              </a:rPr>
              <a:t>ukupne površine </a:t>
            </a:r>
            <a:r>
              <a:rPr lang="hr-HR" altLang="sr-Latn-RS" sz="2200" b="1" dirty="0" smtClean="0">
                <a:latin typeface="Calibri" pitchFamily="34" charset="0"/>
              </a:rPr>
              <a:t>240.471,38 m</a:t>
            </a:r>
            <a:r>
              <a:rPr lang="hr-HR" altLang="sr-Latn-RS" sz="2200" b="1" baseline="30000" dirty="0" smtClean="0">
                <a:latin typeface="Calibri" pitchFamily="34" charset="0"/>
              </a:rPr>
              <a:t>2</a:t>
            </a:r>
          </a:p>
          <a:p>
            <a:pPr marL="285750" indent="-285750" algn="just" eaLnBrk="1" hangingPunct="1">
              <a:lnSpc>
                <a:spcPct val="10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hr-HR" altLang="sr-Latn-RS" sz="2200" dirty="0" smtClean="0">
                <a:latin typeface="Calibri" pitchFamily="34" charset="0"/>
              </a:rPr>
              <a:t>919 stana su prazna (ukupne površine 30.275,23 m</a:t>
            </a:r>
            <a:r>
              <a:rPr lang="hr-HR" altLang="sr-Latn-RS" sz="2200" baseline="30000" dirty="0" smtClean="0">
                <a:latin typeface="Calibri" pitchFamily="34" charset="0"/>
              </a:rPr>
              <a:t>2</a:t>
            </a:r>
            <a:r>
              <a:rPr lang="hr-HR" altLang="sr-Latn-RS" sz="2200" dirty="0" smtClean="0">
                <a:latin typeface="Calibri" pitchFamily="34" charset="0"/>
              </a:rPr>
              <a:t>) i mogu se prodati redovnim postupkom sukladno važećim propisima </a:t>
            </a:r>
          </a:p>
          <a:p>
            <a:pPr marL="285750" indent="-285750" algn="just" eaLnBrk="1" hangingPunct="1">
              <a:lnSpc>
                <a:spcPct val="10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hr-HR" altLang="sr-Latn-RS" sz="2200" dirty="0" smtClean="0">
                <a:latin typeface="Calibri" pitchFamily="34" charset="0"/>
              </a:rPr>
              <a:t>2468 </a:t>
            </a:r>
            <a:r>
              <a:rPr lang="hr-HR" altLang="sr-Latn-RS" sz="2200" dirty="0">
                <a:latin typeface="Calibri" pitchFamily="34" charset="0"/>
              </a:rPr>
              <a:t>stan </a:t>
            </a:r>
            <a:r>
              <a:rPr lang="hr-HR" altLang="sr-Latn-RS" sz="2200" dirty="0" smtClean="0">
                <a:latin typeface="Calibri" pitchFamily="34" charset="0"/>
              </a:rPr>
              <a:t>(ukupne </a:t>
            </a:r>
            <a:r>
              <a:rPr lang="hr-HR" altLang="sr-Latn-RS" sz="2200" dirty="0">
                <a:latin typeface="Calibri" pitchFamily="34" charset="0"/>
              </a:rPr>
              <a:t>površine </a:t>
            </a:r>
            <a:r>
              <a:rPr lang="hr-HR" altLang="sr-Latn-RS" sz="2200" dirty="0" smtClean="0">
                <a:latin typeface="Calibri" pitchFamily="34" charset="0"/>
              </a:rPr>
              <a:t>111.842,00 m</a:t>
            </a:r>
            <a:r>
              <a:rPr lang="hr-HR" altLang="sr-Latn-RS" sz="2200" baseline="30000" dirty="0" smtClean="0">
                <a:latin typeface="Calibri" pitchFamily="34" charset="0"/>
              </a:rPr>
              <a:t>2</a:t>
            </a:r>
            <a:r>
              <a:rPr lang="hr-HR" altLang="sr-Latn-RS" sz="2200" dirty="0" smtClean="0">
                <a:latin typeface="Calibri" pitchFamily="34" charset="0"/>
              </a:rPr>
              <a:t>) može se prodati sukladno </a:t>
            </a:r>
            <a:r>
              <a:rPr lang="hr-HR" altLang="sr-Latn-RS" sz="2200" b="1" dirty="0" smtClean="0">
                <a:latin typeface="Calibri" pitchFamily="34" charset="0"/>
              </a:rPr>
              <a:t>Odluci </a:t>
            </a:r>
            <a:r>
              <a:rPr lang="hr-HR" altLang="sr-Latn-RS" sz="2200" b="1" dirty="0">
                <a:latin typeface="Calibri" pitchFamily="34" charset="0"/>
              </a:rPr>
              <a:t>Vlade </a:t>
            </a:r>
            <a:r>
              <a:rPr lang="hr-HR" altLang="sr-Latn-RS" sz="2200" b="1" dirty="0" smtClean="0">
                <a:latin typeface="Calibri" pitchFamily="34" charset="0"/>
              </a:rPr>
              <a:t>RH o </a:t>
            </a:r>
            <a:r>
              <a:rPr lang="hr-HR" altLang="sr-Latn-RS" sz="2200" b="1" dirty="0">
                <a:latin typeface="Calibri" pitchFamily="34" charset="0"/>
              </a:rPr>
              <a:t>prodaji </a:t>
            </a:r>
            <a:r>
              <a:rPr lang="hr-HR" altLang="sr-Latn-RS" sz="2200" b="1" dirty="0" smtClean="0">
                <a:latin typeface="Calibri" pitchFamily="34" charset="0"/>
              </a:rPr>
              <a:t>stanova </a:t>
            </a:r>
            <a:r>
              <a:rPr lang="hr-HR" altLang="sr-Latn-RS" sz="2200" dirty="0">
                <a:latin typeface="Calibri" pitchFamily="34" charset="0"/>
              </a:rPr>
              <a:t>(NN 144/13) </a:t>
            </a:r>
          </a:p>
          <a:p>
            <a:pPr marL="285750" indent="-285750" algn="just" eaLnBrk="1" hangingPunct="1">
              <a:lnSpc>
                <a:spcPct val="10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hr-HR" altLang="sr-Latn-RS" sz="2200" dirty="0" smtClean="0">
                <a:latin typeface="Calibri" pitchFamily="34" charset="0"/>
              </a:rPr>
              <a:t>po navedenoj odluci do </a:t>
            </a:r>
            <a:r>
              <a:rPr lang="hr-HR" altLang="sr-Latn-RS" sz="2200" dirty="0">
                <a:latin typeface="Calibri" pitchFamily="34" charset="0"/>
              </a:rPr>
              <a:t>sada je </a:t>
            </a:r>
            <a:r>
              <a:rPr lang="hr-HR" altLang="sr-Latn-RS" sz="2200" dirty="0" smtClean="0">
                <a:latin typeface="Calibri" pitchFamily="34" charset="0"/>
              </a:rPr>
              <a:t>prodano 105 stanova po prosječnoj </a:t>
            </a:r>
            <a:r>
              <a:rPr lang="hr-HR" altLang="sr-Latn-RS" sz="2200" dirty="0">
                <a:latin typeface="Calibri" pitchFamily="34" charset="0"/>
              </a:rPr>
              <a:t>cijenu od 650 </a:t>
            </a:r>
            <a:r>
              <a:rPr lang="hr-HR" altLang="sr-Latn-RS" sz="2200" dirty="0" smtClean="0">
                <a:latin typeface="Calibri" pitchFamily="34" charset="0"/>
              </a:rPr>
              <a:t>€/m</a:t>
            </a:r>
            <a:r>
              <a:rPr lang="hr-HR" altLang="sr-Latn-RS" sz="2200" baseline="30000" dirty="0" smtClean="0">
                <a:latin typeface="Calibri" pitchFamily="34" charset="0"/>
              </a:rPr>
              <a:t>2</a:t>
            </a:r>
            <a:r>
              <a:rPr lang="hr-HR" altLang="sr-Latn-RS" sz="2200" dirty="0" smtClean="0">
                <a:latin typeface="Calibri" pitchFamily="34" charset="0"/>
              </a:rPr>
              <a:t>, a ukupan prihod iznosi 14 milijuna kn</a:t>
            </a:r>
          </a:p>
          <a:p>
            <a:pPr marL="285750" indent="-285750" algn="just" eaLnBrk="1" hangingPunct="1">
              <a:lnSpc>
                <a:spcPct val="10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hr-HR" altLang="sr-Latn-RS" sz="2200" b="1" dirty="0" smtClean="0">
                <a:solidFill>
                  <a:srgbClr val="7030A0"/>
                </a:solidFill>
                <a:latin typeface="Calibri" pitchFamily="34" charset="0"/>
              </a:rPr>
              <a:t>nije ostvaren zadovoljavajući rezultat u prodaji stanova te će Ministarstvo izmijeniti Odluku o </a:t>
            </a:r>
            <a:r>
              <a:rPr lang="hr-HR" altLang="sr-Latn-RS" sz="2200" b="1" dirty="0">
                <a:solidFill>
                  <a:srgbClr val="7030A0"/>
                </a:solidFill>
                <a:latin typeface="Calibri" pitchFamily="34" charset="0"/>
              </a:rPr>
              <a:t>prodaji stanova</a:t>
            </a:r>
            <a:r>
              <a:rPr lang="hr-HR" altLang="sr-Latn-RS" sz="2200" dirty="0">
                <a:solidFill>
                  <a:srgbClr val="7030A0"/>
                </a:solidFill>
                <a:latin typeface="Calibri" pitchFamily="34" charset="0"/>
              </a:rPr>
              <a:t> </a:t>
            </a:r>
            <a:r>
              <a:rPr lang="hr-HR" altLang="sr-Latn-RS" sz="2200" dirty="0" smtClean="0">
                <a:latin typeface="Calibri" pitchFamily="34" charset="0"/>
              </a:rPr>
              <a:t>kako bi se bolje definirali kriteriji, pojednostavnila procedura i ubrzao postupak prodaje</a:t>
            </a:r>
          </a:p>
          <a:p>
            <a:pPr marL="285750" indent="-285750" algn="just" eaLnBrk="1" hangingPunct="1">
              <a:lnSpc>
                <a:spcPct val="10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hr-HR" altLang="sr-Latn-RS" sz="2200" b="1" dirty="0" smtClean="0">
                <a:solidFill>
                  <a:srgbClr val="7030A0"/>
                </a:solidFill>
                <a:latin typeface="Calibri" pitchFamily="34" charset="0"/>
              </a:rPr>
              <a:t>Ministarstvo će s poslovnim bankama razmotriti modele </a:t>
            </a:r>
            <a:r>
              <a:rPr lang="hr-HR" altLang="sr-Latn-RS" sz="2200" dirty="0">
                <a:solidFill>
                  <a:srgbClr val="7030A0"/>
                </a:solidFill>
                <a:latin typeface="Calibri" pitchFamily="34" charset="0"/>
              </a:rPr>
              <a:t>ostvarivanja </a:t>
            </a:r>
            <a:r>
              <a:rPr lang="hr-HR" altLang="sr-Latn-RS" sz="2200" dirty="0" smtClean="0">
                <a:solidFill>
                  <a:srgbClr val="7030A0"/>
                </a:solidFill>
                <a:latin typeface="Calibri" pitchFamily="34" charset="0"/>
              </a:rPr>
              <a:t>posebnih kreditnih </a:t>
            </a:r>
            <a:r>
              <a:rPr lang="hr-HR" altLang="sr-Latn-RS" sz="2200" dirty="0">
                <a:solidFill>
                  <a:srgbClr val="7030A0"/>
                </a:solidFill>
                <a:latin typeface="Calibri" pitchFamily="34" charset="0"/>
              </a:rPr>
              <a:t>linija </a:t>
            </a:r>
            <a:r>
              <a:rPr lang="hr-HR" altLang="sr-Latn-RS" sz="2200" dirty="0" smtClean="0">
                <a:latin typeface="Calibri" pitchFamily="34" charset="0"/>
              </a:rPr>
              <a:t>za otkup stanova po navedenoj Odluci</a:t>
            </a:r>
            <a:endParaRPr lang="hr-HR" altLang="sr-Latn-RS" sz="22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2962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600" b="1" cap="small" dirty="0" smtClean="0"/>
              <a:t>Poslovni Prostori</a:t>
            </a:r>
          </a:p>
        </p:txBody>
      </p:sp>
      <p:sp>
        <p:nvSpPr>
          <p:cNvPr id="19458" name="Rezervirano mjesto sadržaja 2"/>
          <p:cNvSpPr>
            <a:spLocks noGrp="1"/>
          </p:cNvSpPr>
          <p:nvPr>
            <p:ph idx="1"/>
          </p:nvPr>
        </p:nvSpPr>
        <p:spPr>
          <a:xfrm>
            <a:off x="503238" y="1619597"/>
            <a:ext cx="9069387" cy="5112568"/>
          </a:xfrm>
        </p:spPr>
        <p:txBody>
          <a:bodyPr/>
          <a:lstStyle/>
          <a:p>
            <a:pPr marL="285750" indent="-285750" eaLnBrk="1" hangingPunct="1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altLang="sr-Latn-RS" sz="1800" b="1" dirty="0">
                <a:solidFill>
                  <a:srgbClr val="7030A0"/>
                </a:solidFill>
                <a:latin typeface="Calibri" pitchFamily="34" charset="0"/>
              </a:rPr>
              <a:t>Ministarstvo </a:t>
            </a:r>
            <a:r>
              <a:rPr lang="hr-HR" altLang="sr-Latn-RS" sz="1800" dirty="0">
                <a:solidFill>
                  <a:srgbClr val="7030A0"/>
                </a:solidFill>
                <a:latin typeface="Calibri" pitchFamily="34" charset="0"/>
              </a:rPr>
              <a:t>u evidenciji ima </a:t>
            </a:r>
            <a:r>
              <a:rPr lang="hr-HR" altLang="sr-Latn-RS" sz="1800" b="1" dirty="0">
                <a:solidFill>
                  <a:srgbClr val="7030A0"/>
                </a:solidFill>
                <a:latin typeface="Calibri" pitchFamily="34" charset="0"/>
              </a:rPr>
              <a:t>6.426 </a:t>
            </a:r>
            <a:r>
              <a:rPr lang="hr-HR" altLang="sr-Latn-RS" sz="1800" dirty="0">
                <a:solidFill>
                  <a:srgbClr val="7030A0"/>
                </a:solidFill>
                <a:latin typeface="Calibri" pitchFamily="34" charset="0"/>
              </a:rPr>
              <a:t>poslovnih prostora ukupne površine </a:t>
            </a:r>
            <a:r>
              <a:rPr lang="hr-HR" altLang="sr-Latn-RS" sz="1800" b="1" dirty="0">
                <a:solidFill>
                  <a:srgbClr val="7030A0"/>
                </a:solidFill>
                <a:latin typeface="Calibri" pitchFamily="34" charset="0"/>
              </a:rPr>
              <a:t>350.752,51 </a:t>
            </a:r>
            <a:r>
              <a:rPr lang="hr-HR" altLang="sr-Latn-RS" sz="1800" dirty="0">
                <a:solidFill>
                  <a:srgbClr val="7030A0"/>
                </a:solidFill>
                <a:latin typeface="Calibri" pitchFamily="34" charset="0"/>
              </a:rPr>
              <a:t>m</a:t>
            </a:r>
            <a:r>
              <a:rPr lang="hr-HR" altLang="sr-Latn-RS" sz="1800" baseline="30000" dirty="0">
                <a:solidFill>
                  <a:srgbClr val="7030A0"/>
                </a:solidFill>
                <a:latin typeface="Calibri" pitchFamily="34" charset="0"/>
              </a:rPr>
              <a:t>2</a:t>
            </a:r>
            <a:endParaRPr lang="hr-HR" altLang="sr-Latn-RS" sz="1800" dirty="0">
              <a:solidFill>
                <a:srgbClr val="7030A0"/>
              </a:solidFill>
              <a:latin typeface="Calibri" pitchFamily="34" charset="0"/>
            </a:endParaRPr>
          </a:p>
          <a:p>
            <a:pPr marL="1028700" lvl="1" eaLnBrk="1" hangingPunct="1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altLang="sr-Latn-RS" sz="1800" dirty="0">
                <a:latin typeface="Calibri" pitchFamily="34" charset="0"/>
              </a:rPr>
              <a:t>3373 poslovnih  prostora površine 286.804,74 m</a:t>
            </a:r>
            <a:r>
              <a:rPr lang="hr-HR" altLang="sr-Latn-RS" sz="1800" baseline="30000" dirty="0">
                <a:latin typeface="Calibri" pitchFamily="34" charset="0"/>
              </a:rPr>
              <a:t>2</a:t>
            </a:r>
            <a:r>
              <a:rPr lang="hr-HR" altLang="sr-Latn-RS" sz="1800" dirty="0">
                <a:latin typeface="Calibri" pitchFamily="34" charset="0"/>
              </a:rPr>
              <a:t>, </a:t>
            </a:r>
          </a:p>
          <a:p>
            <a:pPr marL="1028700" lvl="1" eaLnBrk="1" hangingPunct="1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altLang="sr-Latn-RS" sz="1800" dirty="0">
                <a:latin typeface="Calibri" pitchFamily="34" charset="0"/>
              </a:rPr>
              <a:t>2774 garaža preuzetih od MORH-a površine 38.780,77 m</a:t>
            </a:r>
            <a:r>
              <a:rPr lang="hr-HR" altLang="sr-Latn-RS" sz="1800" baseline="30000" dirty="0">
                <a:latin typeface="Calibri" pitchFamily="34" charset="0"/>
              </a:rPr>
              <a:t>2</a:t>
            </a:r>
            <a:r>
              <a:rPr lang="hr-HR" altLang="sr-Latn-RS" sz="1800" dirty="0">
                <a:latin typeface="Calibri" pitchFamily="34" charset="0"/>
              </a:rPr>
              <a:t> </a:t>
            </a:r>
          </a:p>
          <a:p>
            <a:pPr marL="1028700" lvl="1" eaLnBrk="1" hangingPunct="1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altLang="sr-Latn-RS" sz="1800" dirty="0">
                <a:latin typeface="Calibri" pitchFamily="34" charset="0"/>
              </a:rPr>
              <a:t>220 parkirališta površine 2.365,91 m</a:t>
            </a:r>
            <a:r>
              <a:rPr lang="hr-HR" altLang="sr-Latn-RS" sz="1800" baseline="30000" dirty="0">
                <a:latin typeface="Calibri" pitchFamily="34" charset="0"/>
              </a:rPr>
              <a:t>2</a:t>
            </a:r>
            <a:endParaRPr lang="hr-HR" altLang="sr-Latn-RS" sz="1800" dirty="0">
              <a:latin typeface="Calibri" pitchFamily="34" charset="0"/>
            </a:endParaRPr>
          </a:p>
          <a:p>
            <a:pPr marL="285750" indent="-285750" algn="just" eaLnBrk="1" hangingPunct="1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altLang="sr-Latn-RS" sz="1800" dirty="0" smtClean="0">
                <a:solidFill>
                  <a:srgbClr val="7030A0"/>
                </a:solidFill>
                <a:latin typeface="Calibri" pitchFamily="34" charset="0"/>
              </a:rPr>
              <a:t>904 </a:t>
            </a:r>
            <a:r>
              <a:rPr lang="hr-HR" altLang="sr-Latn-RS" sz="1800" dirty="0">
                <a:solidFill>
                  <a:srgbClr val="7030A0"/>
                </a:solidFill>
                <a:latin typeface="Calibri" pitchFamily="34" charset="0"/>
              </a:rPr>
              <a:t>poslovnih prostora je prazno (42.553,11 m</a:t>
            </a:r>
            <a:r>
              <a:rPr lang="hr-HR" altLang="sr-Latn-RS" sz="1800" baseline="30000" dirty="0">
                <a:solidFill>
                  <a:srgbClr val="7030A0"/>
                </a:solidFill>
                <a:latin typeface="Calibri" pitchFamily="34" charset="0"/>
              </a:rPr>
              <a:t>2</a:t>
            </a:r>
            <a:r>
              <a:rPr lang="hr-HR" altLang="sr-Latn-RS" sz="1800" dirty="0">
                <a:solidFill>
                  <a:srgbClr val="7030A0"/>
                </a:solidFill>
                <a:latin typeface="Calibri" pitchFamily="34" charset="0"/>
              </a:rPr>
              <a:t>) </a:t>
            </a:r>
          </a:p>
          <a:p>
            <a:pPr marL="266700" algn="just" eaLnBrk="1" hangingPunct="1">
              <a:lnSpc>
                <a:spcPct val="100000"/>
              </a:lnSpc>
              <a:spcAft>
                <a:spcPts val="600"/>
              </a:spcAft>
            </a:pPr>
            <a:r>
              <a:rPr lang="hr-HR" altLang="sr-Latn-RS" sz="1800" dirty="0" smtClean="0">
                <a:latin typeface="Calibri" pitchFamily="34" charset="0"/>
              </a:rPr>
              <a:t>971 </a:t>
            </a:r>
            <a:r>
              <a:rPr lang="hr-HR" altLang="sr-Latn-RS" sz="1800" dirty="0">
                <a:latin typeface="Calibri" pitchFamily="34" charset="0"/>
              </a:rPr>
              <a:t>poslovni prostor je u </a:t>
            </a:r>
            <a:r>
              <a:rPr lang="hr-HR" altLang="sr-Latn-RS" sz="1800" b="1" dirty="0">
                <a:latin typeface="Calibri" pitchFamily="34" charset="0"/>
              </a:rPr>
              <a:t>suvlasništvu</a:t>
            </a:r>
            <a:r>
              <a:rPr lang="hr-HR" altLang="sr-Latn-RS" sz="1800" dirty="0">
                <a:latin typeface="Calibri" pitchFamily="34" charset="0"/>
              </a:rPr>
              <a:t> RH s drugim osobama (32.471,22 m</a:t>
            </a:r>
            <a:r>
              <a:rPr lang="hr-HR" altLang="sr-Latn-RS" sz="1800" baseline="30000" dirty="0">
                <a:latin typeface="Calibri" pitchFamily="34" charset="0"/>
              </a:rPr>
              <a:t>2</a:t>
            </a:r>
            <a:r>
              <a:rPr lang="hr-HR" altLang="sr-Latn-RS" sz="1800" dirty="0" smtClean="0">
                <a:latin typeface="Calibri" pitchFamily="34" charset="0"/>
              </a:rPr>
              <a:t>)</a:t>
            </a:r>
          </a:p>
          <a:p>
            <a:pPr marL="266700" algn="just" eaLnBrk="1" hangingPunct="1">
              <a:lnSpc>
                <a:spcPct val="100000"/>
              </a:lnSpc>
              <a:spcAft>
                <a:spcPts val="600"/>
              </a:spcAft>
            </a:pPr>
            <a:r>
              <a:rPr lang="hr-HR" altLang="sr-Latn-RS" sz="1800" dirty="0" smtClean="0">
                <a:solidFill>
                  <a:srgbClr val="7030A0"/>
                </a:solidFill>
                <a:latin typeface="Calibri" pitchFamily="34" charset="0"/>
              </a:rPr>
              <a:t>214 </a:t>
            </a:r>
            <a:r>
              <a:rPr lang="hr-HR" altLang="sr-Latn-RS" sz="1800" dirty="0">
                <a:solidFill>
                  <a:srgbClr val="7030A0"/>
                </a:solidFill>
                <a:latin typeface="Calibri" pitchFamily="34" charset="0"/>
              </a:rPr>
              <a:t>poslovnih prostora </a:t>
            </a:r>
            <a:r>
              <a:rPr lang="hr-HR" altLang="sr-Latn-RS" sz="1800" dirty="0" smtClean="0">
                <a:solidFill>
                  <a:srgbClr val="7030A0"/>
                </a:solidFill>
                <a:latin typeface="Calibri" pitchFamily="34" charset="0"/>
              </a:rPr>
              <a:t>je u </a:t>
            </a:r>
            <a:r>
              <a:rPr lang="hr-HR" altLang="sr-Latn-RS" sz="1800" b="1" dirty="0">
                <a:solidFill>
                  <a:srgbClr val="7030A0"/>
                </a:solidFill>
                <a:latin typeface="Calibri" pitchFamily="34" charset="0"/>
              </a:rPr>
              <a:t>bespravnom korištenju </a:t>
            </a:r>
            <a:r>
              <a:rPr lang="hr-HR" altLang="sr-Latn-RS" sz="1800" dirty="0">
                <a:latin typeface="Calibri" pitchFamily="34" charset="0"/>
              </a:rPr>
              <a:t>(20.175,39 m</a:t>
            </a:r>
            <a:r>
              <a:rPr lang="hr-HR" altLang="sr-Latn-RS" sz="1800" baseline="30000" dirty="0">
                <a:latin typeface="Calibri" pitchFamily="34" charset="0"/>
              </a:rPr>
              <a:t>2</a:t>
            </a:r>
            <a:r>
              <a:rPr lang="hr-HR" altLang="sr-Latn-RS" sz="1800" dirty="0">
                <a:latin typeface="Calibri" pitchFamily="34" charset="0"/>
              </a:rPr>
              <a:t>) – vode </a:t>
            </a:r>
            <a:r>
              <a:rPr lang="hr-HR" altLang="sr-Latn-RS" sz="1800" dirty="0" smtClean="0">
                <a:latin typeface="Calibri" pitchFamily="34" charset="0"/>
              </a:rPr>
              <a:t>se postupci  </a:t>
            </a:r>
            <a:r>
              <a:rPr lang="hr-HR" altLang="sr-Latn-RS" sz="1800" dirty="0">
                <a:latin typeface="Calibri" pitchFamily="34" charset="0"/>
              </a:rPr>
              <a:t>iseljenja i naplate potraživanja </a:t>
            </a:r>
            <a:endParaRPr lang="hr-HR" altLang="sr-Latn-RS" sz="1800" b="1" dirty="0">
              <a:latin typeface="Calibri" pitchFamily="34" charset="0"/>
            </a:endParaRPr>
          </a:p>
          <a:p>
            <a:pPr marL="285750" indent="-285750" algn="just" eaLnBrk="1" hangingPunct="1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altLang="sr-Latn-RS" sz="1800" dirty="0">
                <a:latin typeface="Calibri" pitchFamily="34" charset="0"/>
              </a:rPr>
              <a:t>971 poslovni prostor koji je u suvlasništvu može se prodati redovnim postupkom sukladno važećim propisima </a:t>
            </a:r>
          </a:p>
          <a:p>
            <a:pPr marL="285750" indent="-285750" algn="just" eaLnBrk="1" hangingPunct="1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altLang="sr-Latn-RS" sz="1800" dirty="0" smtClean="0">
                <a:latin typeface="Calibri" pitchFamily="34" charset="0"/>
              </a:rPr>
              <a:t>Za </a:t>
            </a:r>
            <a:r>
              <a:rPr lang="hr-HR" altLang="sr-Latn-RS" sz="1800" dirty="0">
                <a:latin typeface="Calibri" pitchFamily="34" charset="0"/>
              </a:rPr>
              <a:t>jednostavniju, transparentniju, bržu i efikasniju prodaju praznih poslovnih prostora </a:t>
            </a:r>
            <a:r>
              <a:rPr lang="hr-HR" altLang="sr-Latn-RS" sz="1800" dirty="0">
                <a:solidFill>
                  <a:srgbClr val="7030A0"/>
                </a:solidFill>
                <a:latin typeface="Calibri" pitchFamily="34" charset="0"/>
              </a:rPr>
              <a:t>Ministarstvo će izmijeniti Zakon o zakupu i kupoprodaji poslovnog prostora i potrebne uredbe o kupoprodaji poslovnog </a:t>
            </a:r>
            <a:r>
              <a:rPr lang="hr-HR" altLang="sr-Latn-RS" sz="1800" dirty="0" smtClean="0">
                <a:solidFill>
                  <a:srgbClr val="7030A0"/>
                </a:solidFill>
                <a:latin typeface="Calibri" pitchFamily="34" charset="0"/>
              </a:rPr>
              <a:t>prostora</a:t>
            </a:r>
            <a:endParaRPr lang="hr-HR" altLang="sr-Latn-RS" sz="1800" dirty="0">
              <a:solidFill>
                <a:srgbClr val="7030A0"/>
              </a:solidFill>
              <a:latin typeface="Calibri" pitchFamily="34" charset="0"/>
            </a:endParaRPr>
          </a:p>
          <a:p>
            <a:pPr marL="285750" indent="-285750" algn="just" eaLnBrk="1" hangingPunct="1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altLang="sr-Latn-RS" sz="1800" dirty="0">
                <a:latin typeface="Calibri" pitchFamily="34" charset="0"/>
              </a:rPr>
              <a:t>Ministarstvo će </a:t>
            </a:r>
            <a:r>
              <a:rPr lang="hr-HR" altLang="sr-Latn-RS" sz="1800" dirty="0">
                <a:solidFill>
                  <a:srgbClr val="7030A0"/>
                </a:solidFill>
                <a:latin typeface="Calibri" pitchFamily="34" charset="0"/>
              </a:rPr>
              <a:t>u suradnji s MFIN revidirati smještaj proračunskih korisnika u prostorima u zakupu od trećih osoba te će inzistirati na smještaju istih u prostore u vlasništvu RH </a:t>
            </a:r>
            <a:r>
              <a:rPr lang="hr-HR" altLang="sr-Latn-RS" sz="1800" dirty="0">
                <a:latin typeface="Calibri" pitchFamily="34" charset="0"/>
              </a:rPr>
              <a:t>kako bi se ostvarile dodatne proračunske uštede</a:t>
            </a:r>
          </a:p>
        </p:txBody>
      </p:sp>
    </p:spTree>
    <p:extLst>
      <p:ext uri="{BB962C8B-B14F-4D97-AF65-F5344CB8AC3E}">
        <p14:creationId xmlns:p14="http://schemas.microsoft.com/office/powerpoint/2010/main" val="1358921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600" b="1" cap="small" dirty="0"/>
              <a:t>Bivše Vojne Nekretnine</a:t>
            </a:r>
            <a:endParaRPr lang="hr-HR" sz="3600" dirty="0" smtClean="0"/>
          </a:p>
        </p:txBody>
      </p:sp>
      <p:sp>
        <p:nvSpPr>
          <p:cNvPr id="19458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 algn="just">
              <a:lnSpc>
                <a:spcPct val="10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r-HR" altLang="sr-Latn-RS" sz="2300" dirty="0"/>
              <a:t>DUUDI je preuzeo tijekom 2014. i 2015. godine 332 bivše vojne nekretnine.</a:t>
            </a:r>
          </a:p>
          <a:p>
            <a:pPr marL="342900" indent="-342900" algn="just">
              <a:lnSpc>
                <a:spcPct val="10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r-HR" altLang="sr-Latn-RS" sz="2300" dirty="0" smtClean="0">
                <a:solidFill>
                  <a:srgbClr val="7030A0"/>
                </a:solidFill>
              </a:rPr>
              <a:t>Ukupna </a:t>
            </a:r>
            <a:r>
              <a:rPr lang="hr-HR" altLang="sr-Latn-RS" sz="2300" dirty="0">
                <a:solidFill>
                  <a:srgbClr val="7030A0"/>
                </a:solidFill>
              </a:rPr>
              <a:t>površina bivših vojnih nekretnina kojima upravlja Ministarstvo iznosi cca 50.000.000,00 m</a:t>
            </a:r>
            <a:r>
              <a:rPr lang="hr-HR" altLang="sr-Latn-RS" sz="2300" baseline="30000" dirty="0">
                <a:solidFill>
                  <a:srgbClr val="7030A0"/>
                </a:solidFill>
              </a:rPr>
              <a:t>2</a:t>
            </a:r>
          </a:p>
          <a:p>
            <a:pPr marL="342900" indent="-342900" algn="just">
              <a:lnSpc>
                <a:spcPct val="10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r-HR" altLang="sr-Latn-RS" sz="2300" dirty="0" smtClean="0">
                <a:solidFill>
                  <a:srgbClr val="7030A0"/>
                </a:solidFill>
              </a:rPr>
              <a:t>Cjelokupna </a:t>
            </a:r>
            <a:r>
              <a:rPr lang="hr-HR" altLang="sr-Latn-RS" sz="2300" dirty="0">
                <a:solidFill>
                  <a:srgbClr val="7030A0"/>
                </a:solidFill>
              </a:rPr>
              <a:t>površina kojom će upravljati Ministarstvo nije trenutačno raspoloživa zbog zahtjeva bivših vlasnika za povrat bivših vojnih nekretnina, </a:t>
            </a:r>
            <a:r>
              <a:rPr lang="hr-HR" altLang="sr-Latn-RS" sz="2300" dirty="0" smtClean="0">
                <a:solidFill>
                  <a:srgbClr val="7030A0"/>
                </a:solidFill>
              </a:rPr>
              <a:t>a </a:t>
            </a:r>
            <a:r>
              <a:rPr lang="hr-HR" altLang="sr-Latn-RS" sz="2300" dirty="0">
                <a:solidFill>
                  <a:srgbClr val="7030A0"/>
                </a:solidFill>
              </a:rPr>
              <a:t>i zbog brojnih sudskih sporova vezanih u predmetne nekretnine</a:t>
            </a:r>
          </a:p>
          <a:p>
            <a:pPr marL="342900" indent="-342900" algn="just">
              <a:lnSpc>
                <a:spcPct val="10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r-HR" altLang="sr-Latn-RS" sz="2300" dirty="0" smtClean="0"/>
              <a:t>Neke </a:t>
            </a:r>
            <a:r>
              <a:rPr lang="hr-HR" altLang="sr-Latn-RS" sz="2300" dirty="0"/>
              <a:t>od bivših vojnih nekretnina nisu raspoložive zbog namjene korištenja predviđene važećim prostornim planovima</a:t>
            </a:r>
          </a:p>
          <a:p>
            <a:pPr marL="342900" indent="-342900" algn="just">
              <a:lnSpc>
                <a:spcPct val="10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r-HR" altLang="sr-Latn-RS" sz="2300" dirty="0" smtClean="0"/>
              <a:t>DUUDI </a:t>
            </a:r>
            <a:r>
              <a:rPr lang="hr-HR" altLang="sr-Latn-RS" sz="2300" dirty="0"/>
              <a:t>je podnosio zahtjeve za izmjene prostornih planova u cilju daljnjeg raspolaganja nekretninama kao i povećanja vrijednosti nekretnina</a:t>
            </a:r>
          </a:p>
        </p:txBody>
      </p:sp>
    </p:spTree>
    <p:extLst>
      <p:ext uri="{BB962C8B-B14F-4D97-AF65-F5344CB8AC3E}">
        <p14:creationId xmlns:p14="http://schemas.microsoft.com/office/powerpoint/2010/main" val="1810938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600" b="1" cap="small" dirty="0" smtClean="0"/>
              <a:t>Bivše Vojne Nekretnine</a:t>
            </a:r>
          </a:p>
        </p:txBody>
      </p:sp>
      <p:sp>
        <p:nvSpPr>
          <p:cNvPr id="19458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 algn="just">
              <a:lnSpc>
                <a:spcPct val="100000"/>
              </a:lnSpc>
              <a:spcAft>
                <a:spcPts val="2000"/>
              </a:spcAft>
              <a:buFont typeface="Arial" panose="020B0604020202020204" pitchFamily="34" charset="0"/>
              <a:buChar char="•"/>
            </a:pPr>
            <a:r>
              <a:rPr lang="hr-HR" altLang="sr-Latn-RS" sz="2300" dirty="0"/>
              <a:t>Stoga je potrebno uskladiti postupanje tijela nadležnih za rješavanje imovinsko pravnih odnosa na bivšim vojnim nekretninama, kao i pitanja izmjena prostornih planova u cilju daljnjeg raspolaganja nekretninama kao i povećanja njihove vrijednosti</a:t>
            </a:r>
            <a:r>
              <a:rPr lang="hr-HR" altLang="sr-Latn-RS" sz="2300" dirty="0" smtClean="0"/>
              <a:t>.</a:t>
            </a:r>
            <a:endParaRPr lang="hr-HR" altLang="sr-Latn-RS" sz="2300" dirty="0"/>
          </a:p>
          <a:p>
            <a:pPr marL="342900" indent="-342900" algn="just">
              <a:lnSpc>
                <a:spcPct val="100000"/>
              </a:lnSpc>
              <a:spcAft>
                <a:spcPts val="2000"/>
              </a:spcAft>
              <a:buFont typeface="Arial" panose="020B0604020202020204" pitchFamily="34" charset="0"/>
              <a:buChar char="•"/>
            </a:pPr>
            <a:r>
              <a:rPr lang="hr-HR" altLang="sr-Latn-RS" sz="2300" dirty="0"/>
              <a:t>Ministarstvo dio bivših vojnih nekretnina temeljem zahtjeva jedinica lokalne (regionalne) samouprave, planira aktivirati za ostvarenje projekata koji su od općeg javnog ili socijalnog interesa</a:t>
            </a:r>
            <a:r>
              <a:rPr lang="hr-HR" altLang="sr-Latn-RS" sz="2300" dirty="0" smtClean="0"/>
              <a:t>.</a:t>
            </a:r>
            <a:endParaRPr lang="hr-HR" altLang="sr-Latn-RS" sz="2300" dirty="0"/>
          </a:p>
        </p:txBody>
      </p:sp>
    </p:spTree>
    <p:extLst>
      <p:ext uri="{BB962C8B-B14F-4D97-AF65-F5344CB8AC3E}">
        <p14:creationId xmlns:p14="http://schemas.microsoft.com/office/powerpoint/2010/main" val="3833443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 eaLnBrk="1" fontAlgn="auto" hangingPunct="1">
              <a:spcAft>
                <a:spcPts val="0"/>
              </a:spcAft>
              <a:defRPr/>
            </a:pPr>
            <a:r>
              <a:rPr lang="hr-HR" altLang="sr-Latn-RS" sz="3600" b="1" cap="small" dirty="0" smtClean="0"/>
              <a:t>ODNOSI SA JEDINICAMA LOKALNE I  PODRUČNE (REGIONALNE) SAMOUPRAVE</a:t>
            </a:r>
            <a:endParaRPr lang="hr-HR" altLang="sr-Latn-RS" sz="3600" dirty="0"/>
          </a:p>
        </p:txBody>
      </p:sp>
      <p:sp>
        <p:nvSpPr>
          <p:cNvPr id="19458" name="Rezervirano mjesto sadržaja 2"/>
          <p:cNvSpPr>
            <a:spLocks noGrp="1"/>
          </p:cNvSpPr>
          <p:nvPr>
            <p:ph idx="1"/>
          </p:nvPr>
        </p:nvSpPr>
        <p:spPr>
          <a:xfrm>
            <a:off x="503238" y="1696467"/>
            <a:ext cx="9069387" cy="5107706"/>
          </a:xfrm>
        </p:spPr>
        <p:txBody>
          <a:bodyPr/>
          <a:lstStyle/>
          <a:p>
            <a:pPr marL="285750" indent="-285750" algn="just" eaLnBrk="1" hangingPunct="1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hr-HR" altLang="sr-Latn-RS" sz="2200" b="1" dirty="0" smtClean="0">
              <a:solidFill>
                <a:srgbClr val="7030A0"/>
              </a:solidFill>
              <a:latin typeface="Calibri" pitchFamily="34" charset="0"/>
            </a:endParaRPr>
          </a:p>
          <a:p>
            <a:pPr marL="285750" indent="-285750" algn="just" eaLnBrk="1" hangingPunct="1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altLang="sr-Latn-RS" sz="2200" b="1" dirty="0" smtClean="0">
                <a:solidFill>
                  <a:schemeClr val="tx1"/>
                </a:solidFill>
                <a:latin typeface="Calibri" pitchFamily="34" charset="0"/>
              </a:rPr>
              <a:t>Ministarstvo ima u radu veliki broj zahtjeva jedinica lokalne i područne (regionalne) samouprave (</a:t>
            </a:r>
            <a:r>
              <a:rPr lang="hr-HR" altLang="sr-Latn-RS" sz="2200" b="1" dirty="0">
                <a:solidFill>
                  <a:schemeClr val="tx1"/>
                </a:solidFill>
                <a:latin typeface="Calibri" pitchFamily="34" charset="0"/>
              </a:rPr>
              <a:t>više od 1000) </a:t>
            </a:r>
            <a:r>
              <a:rPr lang="hr-HR" altLang="sr-Latn-RS" sz="2200" b="1" dirty="0" smtClean="0">
                <a:solidFill>
                  <a:schemeClr val="tx1"/>
                </a:solidFill>
                <a:latin typeface="Calibri" pitchFamily="34" charset="0"/>
              </a:rPr>
              <a:t>kojima se pretežno traži:</a:t>
            </a:r>
          </a:p>
          <a:p>
            <a:pPr marL="1200150" lvl="1" indent="-285750" algn="just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altLang="sr-Latn-RS" sz="2200" b="1" dirty="0" smtClean="0">
                <a:solidFill>
                  <a:schemeClr val="tx1"/>
                </a:solidFill>
                <a:latin typeface="Calibri" pitchFamily="34" charset="0"/>
              </a:rPr>
              <a:t>darovanje </a:t>
            </a:r>
            <a:r>
              <a:rPr lang="hr-HR" altLang="sr-Latn-RS" sz="2200" b="1" dirty="0" smtClean="0">
                <a:solidFill>
                  <a:schemeClr val="tx1"/>
                </a:solidFill>
                <a:latin typeface="Calibri" pitchFamily="34" charset="0"/>
              </a:rPr>
              <a:t>nekretnina u vlasništvu Republike Hrvatske,</a:t>
            </a:r>
          </a:p>
          <a:p>
            <a:pPr marL="1200150" lvl="1" indent="-285750" algn="just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altLang="sr-Latn-RS" sz="2200" b="1" dirty="0" smtClean="0">
                <a:solidFill>
                  <a:schemeClr val="tx1"/>
                </a:solidFill>
                <a:latin typeface="Calibri" pitchFamily="34" charset="0"/>
              </a:rPr>
              <a:t>dodjela na korištenje nekretnina u vlasništvu Republike Hrvatske,</a:t>
            </a:r>
          </a:p>
          <a:p>
            <a:pPr marL="1200150" lvl="1" indent="-285750" algn="just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altLang="sr-Latn-RS" sz="2200" b="1" dirty="0">
                <a:solidFill>
                  <a:schemeClr val="tx1"/>
                </a:solidFill>
                <a:latin typeface="Calibri" pitchFamily="34" charset="0"/>
              </a:rPr>
              <a:t>k</a:t>
            </a:r>
            <a:r>
              <a:rPr lang="hr-HR" altLang="sr-Latn-RS" sz="2200" b="1" dirty="0" smtClean="0">
                <a:solidFill>
                  <a:schemeClr val="tx1"/>
                </a:solidFill>
                <a:latin typeface="Calibri" pitchFamily="34" charset="0"/>
              </a:rPr>
              <a:t>upnja nekretnina u vlasništvu Republike Hrvatske, i</a:t>
            </a:r>
          </a:p>
          <a:p>
            <a:pPr marL="1200150" lvl="1" indent="-285750" algn="just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altLang="sr-Latn-RS" sz="2200" b="1" dirty="0">
                <a:solidFill>
                  <a:schemeClr val="tx1"/>
                </a:solidFill>
                <a:latin typeface="Calibri" pitchFamily="34" charset="0"/>
              </a:rPr>
              <a:t>i</a:t>
            </a:r>
            <a:r>
              <a:rPr lang="hr-HR" altLang="sr-Latn-RS" sz="2200" b="1" dirty="0" smtClean="0">
                <a:solidFill>
                  <a:schemeClr val="tx1"/>
                </a:solidFill>
                <a:latin typeface="Calibri" pitchFamily="34" charset="0"/>
              </a:rPr>
              <a:t>zdavanje suglasnosti za prijavu</a:t>
            </a:r>
            <a:endParaRPr lang="hr-HR" altLang="sr-Latn-RS" sz="2200" b="1" dirty="0">
              <a:solidFill>
                <a:schemeClr val="tx1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710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amplate_DSJU_prezentacija (1)">
  <a:themeElements>
    <a:clrScheme name="Prilagođen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C196A"/>
      </a:hlink>
      <a:folHlink>
        <a:srgbClr val="A887B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02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600" b="0" i="0" u="none" strike="noStrike" cap="none" normalizeH="0" baseline="0" smtClean="0">
            <a:ln>
              <a:noFill/>
            </a:ln>
            <a:effectLst/>
            <a:latin typeface="Calibri" pitchFamily="34" charset="0"/>
            <a:ea typeface="Arial Unicode MS" pitchFamily="34" charset="-128"/>
            <a:cs typeface="Arial Unicode MS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02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600" b="0" i="0" u="none" strike="noStrike" cap="none" normalizeH="0" baseline="0" smtClean="0">
            <a:ln>
              <a:noFill/>
            </a:ln>
            <a:effectLst/>
            <a:latin typeface="Calibri" pitchFamily="34" charset="0"/>
            <a:ea typeface="Arial Unicode MS" pitchFamily="34" charset="-128"/>
            <a:cs typeface="Arial Unicode MS" pitchFamily="34" charset="-128"/>
          </a:defRPr>
        </a:defPPr>
      </a:lstStyle>
    </a:lnDef>
  </a:objectDefaults>
  <a:extraClrSchemeLst>
    <a:extraClrScheme>
      <a:clrScheme name="Tema sustava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sustava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sustava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sustava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sustava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sustava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sustava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sustava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661</TotalTime>
  <Words>1605</Words>
  <Application>Microsoft Office PowerPoint</Application>
  <PresentationFormat>Custom</PresentationFormat>
  <Paragraphs>90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tamplate_DSJU_prezentacija (1)</vt:lpstr>
      <vt:lpstr>PowerPoint Presentation</vt:lpstr>
      <vt:lpstr>PowerPoint Presentation</vt:lpstr>
      <vt:lpstr>Uvod – Ministarstvo Državne Imovine, CERP, Državne Nekretnine d.o.o.</vt:lpstr>
      <vt:lpstr>Uvod – Ministarstvo Državne Imovine, CERP, Državne Nekretnine d.o.o.</vt:lpstr>
      <vt:lpstr>Stanovi</vt:lpstr>
      <vt:lpstr>Poslovni Prostori</vt:lpstr>
      <vt:lpstr>Bivše Vojne Nekretnine</vt:lpstr>
      <vt:lpstr>Bivše Vojne Nekretnine</vt:lpstr>
      <vt:lpstr>ODNOSI SA JEDINICAMA LOKALNE I  PODRUČNE (REGIONALNE) SAMOUPRAVE</vt:lpstr>
      <vt:lpstr>Darovanje nekretnina</vt:lpstr>
      <vt:lpstr>Darovanje nekretnina</vt:lpstr>
      <vt:lpstr>DODJELA NA KORIŠTENJE NEKRETNINA</vt:lpstr>
      <vt:lpstr>KUPNJA NEKRETNINA U VLASNIŠVTU REPUBLIKE HRVATSKE</vt:lpstr>
      <vt:lpstr>SUGLASNOSTI ZA PRIJAVU PROJEKATA KOJI SU FINANCIRANI SREDSTVIMA IZ FONDOVA EUROPSKE UNIJE</vt:lpstr>
      <vt:lpstr>PROBLEMATIKA </vt:lpstr>
      <vt:lpstr>PROBLEMATIKA </vt:lpstr>
      <vt:lpstr>Zaključak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prezentacija</dc:title>
  <dc:creator>Aleksandra Prgomet Bosanac</dc:creator>
  <cp:lastModifiedBy>Danijel Škugor</cp:lastModifiedBy>
  <cp:revision>50</cp:revision>
  <cp:lastPrinted>1601-01-01T00:00:00Z</cp:lastPrinted>
  <dcterms:created xsi:type="dcterms:W3CDTF">2009-04-16T09:32:32Z</dcterms:created>
  <dcterms:modified xsi:type="dcterms:W3CDTF">2017-03-15T16:59:23Z</dcterms:modified>
</cp:coreProperties>
</file>